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44" r:id="rId2"/>
    <p:sldId id="789" r:id="rId3"/>
    <p:sldId id="791" r:id="rId4"/>
    <p:sldId id="800" r:id="rId5"/>
    <p:sldId id="801" r:id="rId6"/>
    <p:sldId id="862" r:id="rId7"/>
    <p:sldId id="865" r:id="rId8"/>
    <p:sldId id="820" r:id="rId9"/>
    <p:sldId id="822" r:id="rId10"/>
    <p:sldId id="778" r:id="rId11"/>
    <p:sldId id="847" r:id="rId12"/>
    <p:sldId id="779" r:id="rId13"/>
    <p:sldId id="802" r:id="rId14"/>
    <p:sldId id="787" r:id="rId15"/>
    <p:sldId id="849" r:id="rId16"/>
    <p:sldId id="851" r:id="rId17"/>
    <p:sldId id="853" r:id="rId18"/>
    <p:sldId id="860" r:id="rId19"/>
    <p:sldId id="855" r:id="rId20"/>
    <p:sldId id="867" r:id="rId21"/>
    <p:sldId id="857" r:id="rId22"/>
    <p:sldId id="506" r:id="rId23"/>
    <p:sldId id="805" r:id="rId24"/>
    <p:sldId id="858" r:id="rId25"/>
    <p:sldId id="871" r:id="rId26"/>
    <p:sldId id="868" r:id="rId27"/>
    <p:sldId id="592" r:id="rId28"/>
    <p:sldId id="576" r:id="rId29"/>
    <p:sldId id="651" r:id="rId30"/>
    <p:sldId id="760" r:id="rId31"/>
    <p:sldId id="833" r:id="rId32"/>
    <p:sldId id="815" r:id="rId33"/>
    <p:sldId id="859" r:id="rId34"/>
    <p:sldId id="742" r:id="rId3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MMustafin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FF5050"/>
    <a:srgbClr val="206A33"/>
    <a:srgbClr val="09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2" autoAdjust="0"/>
    <p:restoredTop sz="79975" autoAdjust="0"/>
  </p:normalViewPr>
  <p:slideViewPr>
    <p:cSldViewPr showGuides="1">
      <p:cViewPr varScale="1">
        <p:scale>
          <a:sx n="70" d="100"/>
          <a:sy n="70" d="100"/>
        </p:scale>
        <p:origin x="1253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'[кв.ур педагогов  № 1 за 2017 год.xlsx]ср показ за 2018'!$H$26</c:f>
              <c:strCache>
                <c:ptCount val="1"/>
                <c:pt idx="0">
                  <c:v>всего имеют категорию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'[кв.ур педагогов  № 1 за 2017 год.xlsx]ср показ за 2018'!$I$25:$M$25</c:f>
              <c:strCache>
                <c:ptCount val="5"/>
                <c:pt idx="0">
                  <c:v>2017-2018</c:v>
                </c:pt>
                <c:pt idx="1">
                  <c:v>2016-2017</c:v>
                </c:pt>
                <c:pt idx="2">
                  <c:v>2015-2016</c:v>
                </c:pt>
                <c:pt idx="3">
                  <c:v>2014-2015</c:v>
                </c:pt>
                <c:pt idx="4">
                  <c:v>2013-2014</c:v>
                </c:pt>
              </c:strCache>
            </c:strRef>
          </c:cat>
          <c:val>
            <c:numRef>
              <c:f>'[кв.ур педагогов  № 1 за 2017 год.xlsx]ср показ за 2018'!$I$26:$M$26</c:f>
              <c:numCache>
                <c:formatCode>General</c:formatCode>
                <c:ptCount val="5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76.400000000000006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37-433E-9F32-32A124663E42}"/>
            </c:ext>
          </c:extLst>
        </c:ser>
        <c:ser>
          <c:idx val="1"/>
          <c:order val="1"/>
          <c:tx>
            <c:strRef>
              <c:f>'[кв.ур педагогов  № 1 за 2017 год.xlsx]ср показ за 2018'!$H$27</c:f>
              <c:strCache>
                <c:ptCount val="1"/>
                <c:pt idx="0">
                  <c:v>высшая категория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'[кв.ур педагогов  № 1 за 2017 год.xlsx]ср показ за 2018'!$I$25:$M$25</c:f>
              <c:strCache>
                <c:ptCount val="5"/>
                <c:pt idx="0">
                  <c:v>2017-2018</c:v>
                </c:pt>
                <c:pt idx="1">
                  <c:v>2016-2017</c:v>
                </c:pt>
                <c:pt idx="2">
                  <c:v>2015-2016</c:v>
                </c:pt>
                <c:pt idx="3">
                  <c:v>2014-2015</c:v>
                </c:pt>
                <c:pt idx="4">
                  <c:v>2013-2014</c:v>
                </c:pt>
              </c:strCache>
            </c:strRef>
          </c:cat>
          <c:val>
            <c:numRef>
              <c:f>'[кв.ур педагогов  № 1 за 2017 год.xlsx]ср показ за 2018'!$I$27:$M$27</c:f>
              <c:numCache>
                <c:formatCode>General</c:formatCode>
                <c:ptCount val="5"/>
                <c:pt idx="0">
                  <c:v>17</c:v>
                </c:pt>
                <c:pt idx="1">
                  <c:v>17.3</c:v>
                </c:pt>
                <c:pt idx="2">
                  <c:v>17.8</c:v>
                </c:pt>
                <c:pt idx="3">
                  <c:v>17.899999999999999</c:v>
                </c:pt>
                <c:pt idx="4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37-433E-9F32-32A124663E42}"/>
            </c:ext>
          </c:extLst>
        </c:ser>
        <c:ser>
          <c:idx val="2"/>
          <c:order val="2"/>
          <c:tx>
            <c:strRef>
              <c:f>'[кв.ур педагогов  № 1 за 2017 год.xlsx]ср показ за 2018'!$H$28</c:f>
              <c:strCache>
                <c:ptCount val="1"/>
                <c:pt idx="0">
                  <c:v>первая категория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'[кв.ур педагогов  № 1 за 2017 год.xlsx]ср показ за 2018'!$I$25:$M$25</c:f>
              <c:strCache>
                <c:ptCount val="5"/>
                <c:pt idx="0">
                  <c:v>2017-2018</c:v>
                </c:pt>
                <c:pt idx="1">
                  <c:v>2016-2017</c:v>
                </c:pt>
                <c:pt idx="2">
                  <c:v>2015-2016</c:v>
                </c:pt>
                <c:pt idx="3">
                  <c:v>2014-2015</c:v>
                </c:pt>
                <c:pt idx="4">
                  <c:v>2013-2014</c:v>
                </c:pt>
              </c:strCache>
            </c:strRef>
          </c:cat>
          <c:val>
            <c:numRef>
              <c:f>'[кв.ур педагогов  № 1 за 2017 год.xlsx]ср показ за 2018'!$I$28:$M$28</c:f>
              <c:numCache>
                <c:formatCode>General</c:formatCode>
                <c:ptCount val="5"/>
                <c:pt idx="0">
                  <c:v>48.7</c:v>
                </c:pt>
                <c:pt idx="1">
                  <c:v>49.2</c:v>
                </c:pt>
                <c:pt idx="2">
                  <c:v>49.2</c:v>
                </c:pt>
                <c:pt idx="3">
                  <c:v>49.2</c:v>
                </c:pt>
                <c:pt idx="4">
                  <c:v>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37-433E-9F32-32A124663E42}"/>
            </c:ext>
          </c:extLst>
        </c:ser>
        <c:ser>
          <c:idx val="3"/>
          <c:order val="3"/>
          <c:tx>
            <c:strRef>
              <c:f>'[кв.ур педагогов  № 1 за 2017 год.xlsx]ср показ за 2018'!$H$29</c:f>
              <c:strCache>
                <c:ptCount val="1"/>
                <c:pt idx="0">
                  <c:v>вторая категория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'[кв.ур педагогов  № 1 за 2017 год.xlsx]ср показ за 2018'!$I$25:$M$25</c:f>
              <c:strCache>
                <c:ptCount val="5"/>
                <c:pt idx="0">
                  <c:v>2017-2018</c:v>
                </c:pt>
                <c:pt idx="1">
                  <c:v>2016-2017</c:v>
                </c:pt>
                <c:pt idx="2">
                  <c:v>2015-2016</c:v>
                </c:pt>
                <c:pt idx="3">
                  <c:v>2014-2015</c:v>
                </c:pt>
                <c:pt idx="4">
                  <c:v>2013-2014</c:v>
                </c:pt>
              </c:strCache>
            </c:strRef>
          </c:cat>
          <c:val>
            <c:numRef>
              <c:f>'[кв.ур педагогов  № 1 за 2017 год.xlsx]ср показ за 2018'!$I$29:$M$29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0.9</c:v>
                </c:pt>
                <c:pt idx="4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37-433E-9F32-32A124663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8068623"/>
        <c:axId val="638073615"/>
        <c:axId val="0"/>
      </c:bar3DChart>
      <c:catAx>
        <c:axId val="63806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8073615"/>
        <c:crosses val="autoZero"/>
        <c:auto val="1"/>
        <c:lblAlgn val="ctr"/>
        <c:lblOffset val="100"/>
        <c:noMultiLvlLbl val="0"/>
      </c:catAx>
      <c:valAx>
        <c:axId val="6380736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8068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D7B4A-435B-45B7-B070-F108B29BDC4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095799-14D2-4DFE-B3A0-0B8F03E343E0}">
      <dgm:prSet phldrT="[Текст]"/>
      <dgm:spPr>
        <a:solidFill>
          <a:schemeClr val="bg1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Виды аттестации</a:t>
          </a:r>
          <a:endParaRPr lang="ru-RU" b="1" dirty="0">
            <a:solidFill>
              <a:srgbClr val="FF0000"/>
            </a:solidFill>
          </a:endParaRPr>
        </a:p>
      </dgm:t>
    </dgm:pt>
    <dgm:pt modelId="{C2B330A9-E37A-407F-B1D3-9A40486E504B}" type="parTrans" cxnId="{2C1DF0EC-AFB4-4131-97D7-B06D3FD9DCC2}">
      <dgm:prSet/>
      <dgm:spPr/>
      <dgm:t>
        <a:bodyPr/>
        <a:lstStyle/>
        <a:p>
          <a:endParaRPr lang="ru-RU"/>
        </a:p>
      </dgm:t>
    </dgm:pt>
    <dgm:pt modelId="{84990D84-5B5B-4ABE-B7ED-335A3F2C9343}" type="sibTrans" cxnId="{2C1DF0EC-AFB4-4131-97D7-B06D3FD9DCC2}">
      <dgm:prSet/>
      <dgm:spPr/>
      <dgm:t>
        <a:bodyPr/>
        <a:lstStyle/>
        <a:p>
          <a:endParaRPr lang="ru-RU"/>
        </a:p>
      </dgm:t>
    </dgm:pt>
    <dgm:pt modelId="{A495DE7A-2D45-491B-BEFE-F09B7E560416}">
      <dgm:prSet phldrT="[Текст]" custT="1"/>
      <dgm:spPr>
        <a:ln>
          <a:solidFill>
            <a:srgbClr val="000099"/>
          </a:solidFill>
        </a:ln>
      </dgm:spPr>
      <dgm:t>
        <a:bodyPr/>
        <a:lstStyle/>
        <a:p>
          <a:pPr algn="just"/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ОБЯЗАТЕЛЬНАЯ  АТТЕСТАЦИЯ </a:t>
          </a:r>
          <a:r>
            <a:rPr lang="ru-RU" sz="2000" b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 СЗД, в рамках которой проводится п</a:t>
          </a:r>
          <a:r>
            <a:rPr lang="ru-RU" sz="20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роцедура оценки профессиональных знаний аттестуемых (аттестацию проводит образовательная организация).</a:t>
          </a:r>
          <a:endParaRPr lang="ru-RU" sz="2000" b="0" i="0" dirty="0">
            <a:latin typeface="Times New Roman" pitchFamily="18" charset="0"/>
            <a:cs typeface="Times New Roman" pitchFamily="18" charset="0"/>
          </a:endParaRPr>
        </a:p>
      </dgm:t>
    </dgm:pt>
    <dgm:pt modelId="{8A63CE77-9FA8-411F-8C46-9A80467515C6}" type="parTrans" cxnId="{FAE36575-91C5-481D-82F0-9CDF17132DD1}">
      <dgm:prSet/>
      <dgm:spPr>
        <a:ln>
          <a:solidFill>
            <a:srgbClr val="000099"/>
          </a:solidFill>
        </a:ln>
      </dgm:spPr>
      <dgm:t>
        <a:bodyPr/>
        <a:lstStyle/>
        <a:p>
          <a:endParaRPr lang="ru-RU" dirty="0"/>
        </a:p>
      </dgm:t>
    </dgm:pt>
    <dgm:pt modelId="{813411AC-DE72-40C4-93A9-C020D7A74060}" type="sibTrans" cxnId="{FAE36575-91C5-481D-82F0-9CDF17132DD1}">
      <dgm:prSet/>
      <dgm:spPr/>
      <dgm:t>
        <a:bodyPr/>
        <a:lstStyle/>
        <a:p>
          <a:endParaRPr lang="ru-RU"/>
        </a:p>
      </dgm:t>
    </dgm:pt>
    <dgm:pt modelId="{3DC2D052-903E-4BE0-957D-166A88BFE7EF}">
      <dgm:prSet custT="1"/>
      <dgm:spPr>
        <a:ln>
          <a:solidFill>
            <a:srgbClr val="000099"/>
          </a:solidFill>
        </a:ln>
      </dgm:spPr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АТТЕСТАЦИЯ РУКОВОДИТЕЛЕЙ </a:t>
          </a:r>
          <a:r>
            <a:rPr lang="ru-RU" sz="20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образовательных организаций  (аттестацию проводит учредитель).</a:t>
          </a:r>
          <a:endParaRPr lang="ru-RU" sz="2000" b="0" i="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8BF481-E4DE-4D29-9C82-89F9A8769CE1}" type="parTrans" cxnId="{1B95D2D4-7957-4F5C-A668-56EC5717583B}">
      <dgm:prSet/>
      <dgm:spPr>
        <a:ln>
          <a:solidFill>
            <a:srgbClr val="000099"/>
          </a:solidFill>
        </a:ln>
      </dgm:spPr>
      <dgm:t>
        <a:bodyPr/>
        <a:lstStyle/>
        <a:p>
          <a:endParaRPr lang="ru-RU" dirty="0"/>
        </a:p>
      </dgm:t>
    </dgm:pt>
    <dgm:pt modelId="{348C547F-B995-446B-816A-8FB62C1A022B}" type="sibTrans" cxnId="{1B95D2D4-7957-4F5C-A668-56EC5717583B}">
      <dgm:prSet/>
      <dgm:spPr/>
      <dgm:t>
        <a:bodyPr/>
        <a:lstStyle/>
        <a:p>
          <a:endParaRPr lang="ru-RU"/>
        </a:p>
      </dgm:t>
    </dgm:pt>
    <dgm:pt modelId="{7908B64F-18B1-48E3-A266-37C3C413DE69}">
      <dgm:prSet phldrT="[Текст]" custT="1"/>
      <dgm:spPr>
        <a:ln>
          <a:solidFill>
            <a:srgbClr val="000099"/>
          </a:solidFill>
        </a:ln>
      </dgm:spPr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ЗАЯВИТЕЛЬНАЯ</a:t>
          </a:r>
          <a:r>
            <a:rPr lang="ru-RU" sz="2000" b="1" dirty="0" smtClean="0">
              <a:solidFill>
                <a:srgbClr val="FF0000"/>
              </a:solidFill>
            </a:rPr>
            <a:t> 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АТТЕСТАЦИЯ</a:t>
          </a:r>
          <a:r>
            <a:rPr lang="ru-RU" sz="20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на квалификационную категорию (первую или высшую). Аттестацию проводит аттестационная комиссия МОиН РТ.</a:t>
          </a:r>
          <a:endParaRPr lang="ru-RU" sz="2000" b="0" i="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42161D-6E82-46A3-BAB0-C303D036C51C}" type="parTrans" cxnId="{C28C0F27-2AB2-491B-8194-21884A02F4D0}">
      <dgm:prSet/>
      <dgm:spPr>
        <a:ln>
          <a:solidFill>
            <a:srgbClr val="000099"/>
          </a:solidFill>
        </a:ln>
      </dgm:spPr>
      <dgm:t>
        <a:bodyPr/>
        <a:lstStyle/>
        <a:p>
          <a:endParaRPr lang="ru-RU" dirty="0"/>
        </a:p>
      </dgm:t>
    </dgm:pt>
    <dgm:pt modelId="{3850306E-211C-444E-8068-6CA8FA6BA501}" type="sibTrans" cxnId="{C28C0F27-2AB2-491B-8194-21884A02F4D0}">
      <dgm:prSet/>
      <dgm:spPr/>
      <dgm:t>
        <a:bodyPr/>
        <a:lstStyle/>
        <a:p>
          <a:endParaRPr lang="ru-RU"/>
        </a:p>
      </dgm:t>
    </dgm:pt>
    <dgm:pt modelId="{15CCAC0A-A7E6-4981-B458-6518058E5B2A}" type="pres">
      <dgm:prSet presAssocID="{353D7B4A-435B-45B7-B070-F108B29BDC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DBB724-4646-4C39-A4A6-8358D9B57BE4}" type="pres">
      <dgm:prSet presAssocID="{EF095799-14D2-4DFE-B3A0-0B8F03E343E0}" presName="root" presStyleCnt="0"/>
      <dgm:spPr/>
    </dgm:pt>
    <dgm:pt modelId="{4EF7A39B-3CB5-4792-B4FE-6985A3482B8D}" type="pres">
      <dgm:prSet presAssocID="{EF095799-14D2-4DFE-B3A0-0B8F03E343E0}" presName="rootComposite" presStyleCnt="0"/>
      <dgm:spPr/>
    </dgm:pt>
    <dgm:pt modelId="{3A0CF7B7-1DD5-4005-A65D-AB27A81B14EA}" type="pres">
      <dgm:prSet presAssocID="{EF095799-14D2-4DFE-B3A0-0B8F03E343E0}" presName="rootText" presStyleLbl="node1" presStyleIdx="0" presStyleCnt="1" custScaleX="696948" custScaleY="202553" custLinFactNeighborX="8702" custLinFactNeighborY="-71439"/>
      <dgm:spPr/>
      <dgm:t>
        <a:bodyPr/>
        <a:lstStyle/>
        <a:p>
          <a:endParaRPr lang="ru-RU"/>
        </a:p>
      </dgm:t>
    </dgm:pt>
    <dgm:pt modelId="{4CF22F6E-3D67-4685-9C98-ED7D3F16B163}" type="pres">
      <dgm:prSet presAssocID="{EF095799-14D2-4DFE-B3A0-0B8F03E343E0}" presName="rootConnector" presStyleLbl="node1" presStyleIdx="0" presStyleCnt="1"/>
      <dgm:spPr/>
      <dgm:t>
        <a:bodyPr/>
        <a:lstStyle/>
        <a:p>
          <a:endParaRPr lang="ru-RU"/>
        </a:p>
      </dgm:t>
    </dgm:pt>
    <dgm:pt modelId="{BF3BCFAB-EDB2-43B3-AD7B-5E18C81FE7D4}" type="pres">
      <dgm:prSet presAssocID="{EF095799-14D2-4DFE-B3A0-0B8F03E343E0}" presName="childShape" presStyleCnt="0"/>
      <dgm:spPr/>
    </dgm:pt>
    <dgm:pt modelId="{C901C136-5EBE-4434-A5FF-D47D6EA30A37}" type="pres">
      <dgm:prSet presAssocID="{8A63CE77-9FA8-411F-8C46-9A80467515C6}" presName="Name13" presStyleLbl="parChTrans1D2" presStyleIdx="0" presStyleCnt="3"/>
      <dgm:spPr/>
      <dgm:t>
        <a:bodyPr/>
        <a:lstStyle/>
        <a:p>
          <a:endParaRPr lang="ru-RU"/>
        </a:p>
      </dgm:t>
    </dgm:pt>
    <dgm:pt modelId="{2969BFDC-AA67-404D-9D17-BFAA1EF7D889}" type="pres">
      <dgm:prSet presAssocID="{A495DE7A-2D45-491B-BEFE-F09B7E560416}" presName="childText" presStyleLbl="bgAcc1" presStyleIdx="0" presStyleCnt="3" custScaleX="877372" custScaleY="286320" custLinFactNeighborX="-22265" custLinFactNeighborY="-34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6D1A-64DB-41A2-A2ED-FA3F0E4F6E2D}" type="pres">
      <dgm:prSet presAssocID="{1B42161D-6E82-46A3-BAB0-C303D036C51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E6626982-C5A4-4741-B157-3E4D20F0BFCF}" type="pres">
      <dgm:prSet presAssocID="{7908B64F-18B1-48E3-A266-37C3C413DE69}" presName="childText" presStyleLbl="bgAcc1" presStyleIdx="1" presStyleCnt="3" custScaleX="879377" custScaleY="269462" custLinFactNeighborX="-22265" custLinFactNeighborY="-25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D7429-CFDC-4938-AE06-1BEB869E8ECF}" type="pres">
      <dgm:prSet presAssocID="{BA8BF481-E4DE-4D29-9C82-89F9A8769CE1}" presName="Name13" presStyleLbl="parChTrans1D2" presStyleIdx="2" presStyleCnt="3"/>
      <dgm:spPr/>
      <dgm:t>
        <a:bodyPr/>
        <a:lstStyle/>
        <a:p>
          <a:endParaRPr lang="ru-RU"/>
        </a:p>
      </dgm:t>
    </dgm:pt>
    <dgm:pt modelId="{AB869DB0-559A-4FBE-88BD-8F5DC7918916}" type="pres">
      <dgm:prSet presAssocID="{3DC2D052-903E-4BE0-957D-166A88BFE7EF}" presName="childText" presStyleLbl="bgAcc1" presStyleIdx="2" presStyleCnt="3" custScaleX="885847" custScaleY="257293" custLinFactNeighborX="-23106" custLinFactNeighborY="-15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5D2D4-7957-4F5C-A668-56EC5717583B}" srcId="{EF095799-14D2-4DFE-B3A0-0B8F03E343E0}" destId="{3DC2D052-903E-4BE0-957D-166A88BFE7EF}" srcOrd="2" destOrd="0" parTransId="{BA8BF481-E4DE-4D29-9C82-89F9A8769CE1}" sibTransId="{348C547F-B995-446B-816A-8FB62C1A022B}"/>
    <dgm:cxn modelId="{E26FA08A-B0D5-4CFC-9BF7-89413EE46CE1}" type="presOf" srcId="{A495DE7A-2D45-491B-BEFE-F09B7E560416}" destId="{2969BFDC-AA67-404D-9D17-BFAA1EF7D889}" srcOrd="0" destOrd="0" presId="urn:microsoft.com/office/officeart/2005/8/layout/hierarchy3"/>
    <dgm:cxn modelId="{C28C0F27-2AB2-491B-8194-21884A02F4D0}" srcId="{EF095799-14D2-4DFE-B3A0-0B8F03E343E0}" destId="{7908B64F-18B1-48E3-A266-37C3C413DE69}" srcOrd="1" destOrd="0" parTransId="{1B42161D-6E82-46A3-BAB0-C303D036C51C}" sibTransId="{3850306E-211C-444E-8068-6CA8FA6BA501}"/>
    <dgm:cxn modelId="{35D852A4-406F-4124-8534-BAFA5FC6C801}" type="presOf" srcId="{353D7B4A-435B-45B7-B070-F108B29BDC40}" destId="{15CCAC0A-A7E6-4981-B458-6518058E5B2A}" srcOrd="0" destOrd="0" presId="urn:microsoft.com/office/officeart/2005/8/layout/hierarchy3"/>
    <dgm:cxn modelId="{17F37265-0C09-488A-9645-2FDCA2C92D04}" type="presOf" srcId="{BA8BF481-E4DE-4D29-9C82-89F9A8769CE1}" destId="{AE7D7429-CFDC-4938-AE06-1BEB869E8ECF}" srcOrd="0" destOrd="0" presId="urn:microsoft.com/office/officeart/2005/8/layout/hierarchy3"/>
    <dgm:cxn modelId="{28606196-A105-4533-830D-4309B6CDAE81}" type="presOf" srcId="{3DC2D052-903E-4BE0-957D-166A88BFE7EF}" destId="{AB869DB0-559A-4FBE-88BD-8F5DC7918916}" srcOrd="0" destOrd="0" presId="urn:microsoft.com/office/officeart/2005/8/layout/hierarchy3"/>
    <dgm:cxn modelId="{FAE36575-91C5-481D-82F0-9CDF17132DD1}" srcId="{EF095799-14D2-4DFE-B3A0-0B8F03E343E0}" destId="{A495DE7A-2D45-491B-BEFE-F09B7E560416}" srcOrd="0" destOrd="0" parTransId="{8A63CE77-9FA8-411F-8C46-9A80467515C6}" sibTransId="{813411AC-DE72-40C4-93A9-C020D7A74060}"/>
    <dgm:cxn modelId="{366A8026-69CC-4F9C-92EC-9FB072D54C41}" type="presOf" srcId="{8A63CE77-9FA8-411F-8C46-9A80467515C6}" destId="{C901C136-5EBE-4434-A5FF-D47D6EA30A37}" srcOrd="0" destOrd="0" presId="urn:microsoft.com/office/officeart/2005/8/layout/hierarchy3"/>
    <dgm:cxn modelId="{461C7C57-6546-45EC-A26E-72F41704C56E}" type="presOf" srcId="{EF095799-14D2-4DFE-B3A0-0B8F03E343E0}" destId="{4CF22F6E-3D67-4685-9C98-ED7D3F16B163}" srcOrd="1" destOrd="0" presId="urn:microsoft.com/office/officeart/2005/8/layout/hierarchy3"/>
    <dgm:cxn modelId="{2C1DF0EC-AFB4-4131-97D7-B06D3FD9DCC2}" srcId="{353D7B4A-435B-45B7-B070-F108B29BDC40}" destId="{EF095799-14D2-4DFE-B3A0-0B8F03E343E0}" srcOrd="0" destOrd="0" parTransId="{C2B330A9-E37A-407F-B1D3-9A40486E504B}" sibTransId="{84990D84-5B5B-4ABE-B7ED-335A3F2C9343}"/>
    <dgm:cxn modelId="{53D447D4-229A-4C21-ACA3-704BF942E73B}" type="presOf" srcId="{EF095799-14D2-4DFE-B3A0-0B8F03E343E0}" destId="{3A0CF7B7-1DD5-4005-A65D-AB27A81B14EA}" srcOrd="0" destOrd="0" presId="urn:microsoft.com/office/officeart/2005/8/layout/hierarchy3"/>
    <dgm:cxn modelId="{5D45B811-B636-433B-A72A-70C8C0571A67}" type="presOf" srcId="{1B42161D-6E82-46A3-BAB0-C303D036C51C}" destId="{C9B56D1A-64DB-41A2-A2ED-FA3F0E4F6E2D}" srcOrd="0" destOrd="0" presId="urn:microsoft.com/office/officeart/2005/8/layout/hierarchy3"/>
    <dgm:cxn modelId="{5D700D6A-4B85-4797-A89A-9DF8591A2895}" type="presOf" srcId="{7908B64F-18B1-48E3-A266-37C3C413DE69}" destId="{E6626982-C5A4-4741-B157-3E4D20F0BFCF}" srcOrd="0" destOrd="0" presId="urn:microsoft.com/office/officeart/2005/8/layout/hierarchy3"/>
    <dgm:cxn modelId="{0C748F1B-6847-4BE4-A79B-D32138BBC297}" type="presParOf" srcId="{15CCAC0A-A7E6-4981-B458-6518058E5B2A}" destId="{6DDBB724-4646-4C39-A4A6-8358D9B57BE4}" srcOrd="0" destOrd="0" presId="urn:microsoft.com/office/officeart/2005/8/layout/hierarchy3"/>
    <dgm:cxn modelId="{EF69B9ED-593F-45BE-890C-97BEC6927760}" type="presParOf" srcId="{6DDBB724-4646-4C39-A4A6-8358D9B57BE4}" destId="{4EF7A39B-3CB5-4792-B4FE-6985A3482B8D}" srcOrd="0" destOrd="0" presId="urn:microsoft.com/office/officeart/2005/8/layout/hierarchy3"/>
    <dgm:cxn modelId="{F966B180-CD27-4F21-AE0E-E8471F5FD994}" type="presParOf" srcId="{4EF7A39B-3CB5-4792-B4FE-6985A3482B8D}" destId="{3A0CF7B7-1DD5-4005-A65D-AB27A81B14EA}" srcOrd="0" destOrd="0" presId="urn:microsoft.com/office/officeart/2005/8/layout/hierarchy3"/>
    <dgm:cxn modelId="{903BA148-333D-48CA-94FF-A480DEAC0E38}" type="presParOf" srcId="{4EF7A39B-3CB5-4792-B4FE-6985A3482B8D}" destId="{4CF22F6E-3D67-4685-9C98-ED7D3F16B163}" srcOrd="1" destOrd="0" presId="urn:microsoft.com/office/officeart/2005/8/layout/hierarchy3"/>
    <dgm:cxn modelId="{471DACF7-1AFD-4353-9A45-0C69B0756A7E}" type="presParOf" srcId="{6DDBB724-4646-4C39-A4A6-8358D9B57BE4}" destId="{BF3BCFAB-EDB2-43B3-AD7B-5E18C81FE7D4}" srcOrd="1" destOrd="0" presId="urn:microsoft.com/office/officeart/2005/8/layout/hierarchy3"/>
    <dgm:cxn modelId="{2B83AD51-C888-4505-8EA5-3E1FB382133A}" type="presParOf" srcId="{BF3BCFAB-EDB2-43B3-AD7B-5E18C81FE7D4}" destId="{C901C136-5EBE-4434-A5FF-D47D6EA30A37}" srcOrd="0" destOrd="0" presId="urn:microsoft.com/office/officeart/2005/8/layout/hierarchy3"/>
    <dgm:cxn modelId="{DDB1D92B-4FCA-481C-9547-E10498122DEB}" type="presParOf" srcId="{BF3BCFAB-EDB2-43B3-AD7B-5E18C81FE7D4}" destId="{2969BFDC-AA67-404D-9D17-BFAA1EF7D889}" srcOrd="1" destOrd="0" presId="urn:microsoft.com/office/officeart/2005/8/layout/hierarchy3"/>
    <dgm:cxn modelId="{65E06251-322D-4AB1-BCEC-FBDE0297D447}" type="presParOf" srcId="{BF3BCFAB-EDB2-43B3-AD7B-5E18C81FE7D4}" destId="{C9B56D1A-64DB-41A2-A2ED-FA3F0E4F6E2D}" srcOrd="2" destOrd="0" presId="urn:microsoft.com/office/officeart/2005/8/layout/hierarchy3"/>
    <dgm:cxn modelId="{0ECB9E95-54BE-41D6-A2D1-DCAB59250708}" type="presParOf" srcId="{BF3BCFAB-EDB2-43B3-AD7B-5E18C81FE7D4}" destId="{E6626982-C5A4-4741-B157-3E4D20F0BFCF}" srcOrd="3" destOrd="0" presId="urn:microsoft.com/office/officeart/2005/8/layout/hierarchy3"/>
    <dgm:cxn modelId="{C2AE974B-74FA-460A-A543-EAEAECD066DC}" type="presParOf" srcId="{BF3BCFAB-EDB2-43B3-AD7B-5E18C81FE7D4}" destId="{AE7D7429-CFDC-4938-AE06-1BEB869E8ECF}" srcOrd="4" destOrd="0" presId="urn:microsoft.com/office/officeart/2005/8/layout/hierarchy3"/>
    <dgm:cxn modelId="{42986DF8-109C-46A2-B2AD-D47E2147659A}" type="presParOf" srcId="{BF3BCFAB-EDB2-43B3-AD7B-5E18C81FE7D4}" destId="{AB869DB0-559A-4FBE-88BD-8F5DC791891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89565E-5904-41F6-B13F-9BC08D5DEC8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5080D61-89B5-4F05-A04E-731398146675}">
      <dgm:prSet phldrT="[Текст]" custT="1"/>
      <dgm:spPr/>
      <dgm:t>
        <a:bodyPr/>
        <a:lstStyle/>
        <a:p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ahoma" pitchFamily="34" charset="0"/>
              <a:ea typeface="+mj-ea"/>
              <a:cs typeface="Tahoma" pitchFamily="34" charset="0"/>
            </a:rPr>
            <a:t>Педагог</a:t>
          </a:r>
        </a:p>
      </dgm:t>
    </dgm:pt>
    <dgm:pt modelId="{74D4115A-8387-4C3C-99DF-AE89856EB759}" type="parTrans" cxnId="{ABEEBA17-0E95-443F-A5D0-3DA710A27851}">
      <dgm:prSet/>
      <dgm:spPr/>
      <dgm:t>
        <a:bodyPr/>
        <a:lstStyle/>
        <a:p>
          <a:endParaRPr lang="ru-RU"/>
        </a:p>
      </dgm:t>
    </dgm:pt>
    <dgm:pt modelId="{4330AF96-FDCE-46C3-B3E3-7F04A79C56DC}" type="sibTrans" cxnId="{ABEEBA17-0E95-443F-A5D0-3DA710A27851}">
      <dgm:prSet/>
      <dgm:spPr/>
      <dgm:t>
        <a:bodyPr/>
        <a:lstStyle/>
        <a:p>
          <a:endParaRPr lang="ru-RU"/>
        </a:p>
      </dgm:t>
    </dgm:pt>
    <dgm:pt modelId="{C4F3D5BD-19A6-431E-9F1A-0F697B462129}">
      <dgm:prSet phldrT="[Текст]" custT="1"/>
      <dgm:spPr/>
      <dgm:t>
        <a:bodyPr/>
        <a:lstStyle/>
        <a:p>
          <a:pPr marL="0" algn="ctr" defTabSz="914400" rtl="0" eaLnBrk="1" fontAlgn="base" latinLnBrk="0" hangingPunct="1">
            <a:spcBef>
              <a:spcPct val="0"/>
            </a:spcBef>
            <a:spcAft>
              <a:spcPct val="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ahoma" pitchFamily="34" charset="0"/>
              <a:ea typeface="+mj-ea"/>
              <a:cs typeface="Tahoma" pitchFamily="34" charset="0"/>
            </a:rPr>
            <a:t>Муниципальный район</a:t>
          </a:r>
          <a:endParaRPr lang="en-US" sz="1400" b="1" kern="1200" dirty="0" smtClean="0">
            <a:solidFill>
              <a:schemeClr val="tx1">
                <a:lumMod val="65000"/>
                <a:lumOff val="3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l" defTabSz="1778000"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01AA0530-0E16-470A-9A4C-DCA10A5601EB}" type="parTrans" cxnId="{3EE5D507-3DFD-4B95-8B7A-7F5B7F10D2CD}">
      <dgm:prSet/>
      <dgm:spPr/>
      <dgm:t>
        <a:bodyPr/>
        <a:lstStyle/>
        <a:p>
          <a:endParaRPr lang="ru-RU"/>
        </a:p>
      </dgm:t>
    </dgm:pt>
    <dgm:pt modelId="{BF970041-27C2-4E95-9D38-A864729099E9}" type="sibTrans" cxnId="{3EE5D507-3DFD-4B95-8B7A-7F5B7F10D2CD}">
      <dgm:prSet/>
      <dgm:spPr/>
      <dgm:t>
        <a:bodyPr/>
        <a:lstStyle/>
        <a:p>
          <a:endParaRPr lang="ru-RU"/>
        </a:p>
      </dgm:t>
    </dgm:pt>
    <dgm:pt modelId="{44C0870B-B788-4202-924D-DC1B8BBB8EF3}">
      <dgm:prSet/>
      <dgm:spPr/>
      <dgm:t>
        <a:bodyPr/>
        <a:lstStyle/>
        <a:p>
          <a:endParaRPr lang="ru-RU"/>
        </a:p>
      </dgm:t>
    </dgm:pt>
    <dgm:pt modelId="{79A68562-90EE-4584-A3CC-53F8B58B69EE}" type="parTrans" cxnId="{7495B282-EB6F-4484-81E6-B27ECD7FA93D}">
      <dgm:prSet/>
      <dgm:spPr/>
      <dgm:t>
        <a:bodyPr/>
        <a:lstStyle/>
        <a:p>
          <a:endParaRPr lang="ru-RU"/>
        </a:p>
      </dgm:t>
    </dgm:pt>
    <dgm:pt modelId="{FB7CD4CE-1C68-4826-9CCF-136395FE7737}" type="sibTrans" cxnId="{7495B282-EB6F-4484-81E6-B27ECD7FA93D}">
      <dgm:prSet/>
      <dgm:spPr/>
      <dgm:t>
        <a:bodyPr/>
        <a:lstStyle/>
        <a:p>
          <a:endParaRPr lang="ru-RU"/>
        </a:p>
      </dgm:t>
    </dgm:pt>
    <dgm:pt modelId="{14ABC2B3-56D0-4CE2-8908-5B8F6BDD427D}">
      <dgm:prSet/>
      <dgm:spPr/>
      <dgm:t>
        <a:bodyPr/>
        <a:lstStyle/>
        <a:p>
          <a:endParaRPr lang="ru-RU"/>
        </a:p>
      </dgm:t>
    </dgm:pt>
    <dgm:pt modelId="{394F8A82-B828-459D-84F2-B0BDE1DEF2F2}" type="parTrans" cxnId="{C48A1BBE-18FA-4A93-9EC2-4327FA66D577}">
      <dgm:prSet/>
      <dgm:spPr/>
      <dgm:t>
        <a:bodyPr/>
        <a:lstStyle/>
        <a:p>
          <a:endParaRPr lang="ru-RU"/>
        </a:p>
      </dgm:t>
    </dgm:pt>
    <dgm:pt modelId="{B35FC844-7147-46E1-BCC2-1A04DF3B8AEB}" type="sibTrans" cxnId="{C48A1BBE-18FA-4A93-9EC2-4327FA66D577}">
      <dgm:prSet/>
      <dgm:spPr/>
      <dgm:t>
        <a:bodyPr/>
        <a:lstStyle/>
        <a:p>
          <a:endParaRPr lang="ru-RU"/>
        </a:p>
      </dgm:t>
    </dgm:pt>
    <dgm:pt modelId="{3A3E3121-0D35-45AB-8BA2-7BE3C752CF2F}" type="pres">
      <dgm:prSet presAssocID="{4B89565E-5904-41F6-B13F-9BC08D5DEC86}" presName="arrowDiagram" presStyleCnt="0">
        <dgm:presLayoutVars>
          <dgm:chMax val="5"/>
          <dgm:dir/>
          <dgm:resizeHandles val="exact"/>
        </dgm:presLayoutVars>
      </dgm:prSet>
      <dgm:spPr/>
    </dgm:pt>
    <dgm:pt modelId="{486C02DB-97F0-47E5-AE41-DC8D2C1A3A07}" type="pres">
      <dgm:prSet presAssocID="{4B89565E-5904-41F6-B13F-9BC08D5DEC86}" presName="arrow" presStyleLbl="bgShp" presStyleIdx="0" presStyleCnt="1" custScaleX="110502" custScaleY="91175" custLinFactNeighborX="12407" custLinFactNeighborY="1954"/>
      <dgm:spPr/>
      <dgm:t>
        <a:bodyPr/>
        <a:lstStyle/>
        <a:p>
          <a:endParaRPr lang="ru-RU"/>
        </a:p>
      </dgm:t>
    </dgm:pt>
    <dgm:pt modelId="{3FB8D9BF-6390-4558-A771-FF27BC13679C}" type="pres">
      <dgm:prSet presAssocID="{4B89565E-5904-41F6-B13F-9BC08D5DEC86}" presName="arrowDiagram4" presStyleCnt="0"/>
      <dgm:spPr/>
    </dgm:pt>
    <dgm:pt modelId="{49AB1F06-67F9-4C9A-B494-2B434C7040BF}" type="pres">
      <dgm:prSet presAssocID="{F5080D61-89B5-4F05-A04E-731398146675}" presName="bullet4a" presStyleLbl="node1" presStyleIdx="0" presStyleCnt="4" custLinFactX="152217" custLinFactNeighborX="200000" custLinFactNeighborY="-558"/>
      <dgm:spPr/>
    </dgm:pt>
    <dgm:pt modelId="{05846817-5CB4-4F1B-A803-138D83F8350D}" type="pres">
      <dgm:prSet presAssocID="{F5080D61-89B5-4F05-A04E-731398146675}" presName="textBox4a" presStyleLbl="revTx" presStyleIdx="0" presStyleCnt="4" custScaleX="156152" custScaleY="39263" custLinFactNeighborX="48093" custLinFactNeighborY="-18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E2196-4E3B-451D-ABAB-8565D1C1428B}" type="pres">
      <dgm:prSet presAssocID="{44C0870B-B788-4202-924D-DC1B8BBB8EF3}" presName="bullet4b" presStyleLbl="node1" presStyleIdx="1" presStyleCnt="4" custLinFactX="100000" custLinFactNeighborX="163689" custLinFactNeighborY="5829"/>
      <dgm:spPr/>
    </dgm:pt>
    <dgm:pt modelId="{4C7C2C6E-0935-4800-9040-E1CBD884E9F4}" type="pres">
      <dgm:prSet presAssocID="{44C0870B-B788-4202-924D-DC1B8BBB8EF3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DE684-9329-4FE3-985B-CB5A58EF6A51}" type="pres">
      <dgm:prSet presAssocID="{C4F3D5BD-19A6-431E-9F1A-0F697B462129}" presName="bullet4c" presStyleLbl="node1" presStyleIdx="2" presStyleCnt="4" custLinFactX="88799" custLinFactNeighborX="100000" custLinFactNeighborY="12571"/>
      <dgm:spPr/>
      <dgm:t>
        <a:bodyPr/>
        <a:lstStyle/>
        <a:p>
          <a:endParaRPr lang="ru-RU"/>
        </a:p>
      </dgm:t>
    </dgm:pt>
    <dgm:pt modelId="{8FCC2E5A-DE4A-47E7-8D94-231FA4E0FE7A}" type="pres">
      <dgm:prSet presAssocID="{C4F3D5BD-19A6-431E-9F1A-0F697B462129}" presName="textBox4c" presStyleLbl="revTx" presStyleIdx="2" presStyleCnt="4" custScaleX="179380" custScaleY="18828" custLinFactNeighborX="72213" custLinFactNeighborY="-22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73BCB-6D48-4E49-8D7A-ED5ECA17C4CE}" type="pres">
      <dgm:prSet presAssocID="{14ABC2B3-56D0-4CE2-8908-5B8F6BDD427D}" presName="bullet4d" presStyleLbl="node1" presStyleIdx="3" presStyleCnt="4" custScaleX="129884" custScaleY="141098" custLinFactX="200000" custLinFactNeighborX="276650" custLinFactNeighborY="-61622"/>
      <dgm:spPr/>
      <dgm:t>
        <a:bodyPr/>
        <a:lstStyle/>
        <a:p>
          <a:endParaRPr lang="ru-RU"/>
        </a:p>
      </dgm:t>
    </dgm:pt>
    <dgm:pt modelId="{095F3FB7-B084-40A9-A874-25EBCDB9FF61}" type="pres">
      <dgm:prSet presAssocID="{14ABC2B3-56D0-4CE2-8908-5B8F6BDD427D}" presName="textBox4d" presStyleLbl="revTx" presStyleIdx="3" presStyleCnt="4" custLinFactNeighborX="-21723" custLinFactNeighborY="-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6E595C-17AF-4CAE-A6E4-437B1BEBC370}" type="presOf" srcId="{44C0870B-B788-4202-924D-DC1B8BBB8EF3}" destId="{4C7C2C6E-0935-4800-9040-E1CBD884E9F4}" srcOrd="0" destOrd="0" presId="urn:microsoft.com/office/officeart/2005/8/layout/arrow2"/>
    <dgm:cxn modelId="{7495B282-EB6F-4484-81E6-B27ECD7FA93D}" srcId="{4B89565E-5904-41F6-B13F-9BC08D5DEC86}" destId="{44C0870B-B788-4202-924D-DC1B8BBB8EF3}" srcOrd="1" destOrd="0" parTransId="{79A68562-90EE-4584-A3CC-53F8B58B69EE}" sibTransId="{FB7CD4CE-1C68-4826-9CCF-136395FE7737}"/>
    <dgm:cxn modelId="{3EE5D507-3DFD-4B95-8B7A-7F5B7F10D2CD}" srcId="{4B89565E-5904-41F6-B13F-9BC08D5DEC86}" destId="{C4F3D5BD-19A6-431E-9F1A-0F697B462129}" srcOrd="2" destOrd="0" parTransId="{01AA0530-0E16-470A-9A4C-DCA10A5601EB}" sibTransId="{BF970041-27C2-4E95-9D38-A864729099E9}"/>
    <dgm:cxn modelId="{C7A93E39-D2DA-4287-9B98-5D33DF638388}" type="presOf" srcId="{14ABC2B3-56D0-4CE2-8908-5B8F6BDD427D}" destId="{095F3FB7-B084-40A9-A874-25EBCDB9FF61}" srcOrd="0" destOrd="0" presId="urn:microsoft.com/office/officeart/2005/8/layout/arrow2"/>
    <dgm:cxn modelId="{ABEEBA17-0E95-443F-A5D0-3DA710A27851}" srcId="{4B89565E-5904-41F6-B13F-9BC08D5DEC86}" destId="{F5080D61-89B5-4F05-A04E-731398146675}" srcOrd="0" destOrd="0" parTransId="{74D4115A-8387-4C3C-99DF-AE89856EB759}" sibTransId="{4330AF96-FDCE-46C3-B3E3-7F04A79C56DC}"/>
    <dgm:cxn modelId="{A410033E-7E04-47C7-AAB7-9B0905305AB8}" type="presOf" srcId="{C4F3D5BD-19A6-431E-9F1A-0F697B462129}" destId="{8FCC2E5A-DE4A-47E7-8D94-231FA4E0FE7A}" srcOrd="0" destOrd="0" presId="urn:microsoft.com/office/officeart/2005/8/layout/arrow2"/>
    <dgm:cxn modelId="{93BFEC53-85D7-44C1-81E4-B29DF76D6A20}" type="presOf" srcId="{4B89565E-5904-41F6-B13F-9BC08D5DEC86}" destId="{3A3E3121-0D35-45AB-8BA2-7BE3C752CF2F}" srcOrd="0" destOrd="0" presId="urn:microsoft.com/office/officeart/2005/8/layout/arrow2"/>
    <dgm:cxn modelId="{C48A1BBE-18FA-4A93-9EC2-4327FA66D577}" srcId="{4B89565E-5904-41F6-B13F-9BC08D5DEC86}" destId="{14ABC2B3-56D0-4CE2-8908-5B8F6BDD427D}" srcOrd="3" destOrd="0" parTransId="{394F8A82-B828-459D-84F2-B0BDE1DEF2F2}" sibTransId="{B35FC844-7147-46E1-BCC2-1A04DF3B8AEB}"/>
    <dgm:cxn modelId="{6A347BC1-E0AC-4401-A536-8F6D0A5419D1}" type="presOf" srcId="{F5080D61-89B5-4F05-A04E-731398146675}" destId="{05846817-5CB4-4F1B-A803-138D83F8350D}" srcOrd="0" destOrd="0" presId="urn:microsoft.com/office/officeart/2005/8/layout/arrow2"/>
    <dgm:cxn modelId="{9A85D06D-07C2-4F81-ABBF-E3774590186C}" type="presParOf" srcId="{3A3E3121-0D35-45AB-8BA2-7BE3C752CF2F}" destId="{486C02DB-97F0-47E5-AE41-DC8D2C1A3A07}" srcOrd="0" destOrd="0" presId="urn:microsoft.com/office/officeart/2005/8/layout/arrow2"/>
    <dgm:cxn modelId="{B930EF77-00BB-435B-9257-93A2C98F436B}" type="presParOf" srcId="{3A3E3121-0D35-45AB-8BA2-7BE3C752CF2F}" destId="{3FB8D9BF-6390-4558-A771-FF27BC13679C}" srcOrd="1" destOrd="0" presId="urn:microsoft.com/office/officeart/2005/8/layout/arrow2"/>
    <dgm:cxn modelId="{515FB016-B19C-4E02-8110-3439C0A54B9C}" type="presParOf" srcId="{3FB8D9BF-6390-4558-A771-FF27BC13679C}" destId="{49AB1F06-67F9-4C9A-B494-2B434C7040BF}" srcOrd="0" destOrd="0" presId="urn:microsoft.com/office/officeart/2005/8/layout/arrow2"/>
    <dgm:cxn modelId="{A2833821-84B1-46C3-BB97-2C8B2C9FEC8C}" type="presParOf" srcId="{3FB8D9BF-6390-4558-A771-FF27BC13679C}" destId="{05846817-5CB4-4F1B-A803-138D83F8350D}" srcOrd="1" destOrd="0" presId="urn:microsoft.com/office/officeart/2005/8/layout/arrow2"/>
    <dgm:cxn modelId="{B09AD6F2-ABCF-43D1-830B-F21338603010}" type="presParOf" srcId="{3FB8D9BF-6390-4558-A771-FF27BC13679C}" destId="{8FBE2196-4E3B-451D-ABAB-8565D1C1428B}" srcOrd="2" destOrd="0" presId="urn:microsoft.com/office/officeart/2005/8/layout/arrow2"/>
    <dgm:cxn modelId="{86470E09-956F-4665-BE37-4A4F054D8EDA}" type="presParOf" srcId="{3FB8D9BF-6390-4558-A771-FF27BC13679C}" destId="{4C7C2C6E-0935-4800-9040-E1CBD884E9F4}" srcOrd="3" destOrd="0" presId="urn:microsoft.com/office/officeart/2005/8/layout/arrow2"/>
    <dgm:cxn modelId="{AFE46361-05AD-4883-B09D-12E4B07FC5C9}" type="presParOf" srcId="{3FB8D9BF-6390-4558-A771-FF27BC13679C}" destId="{E66DE684-9329-4FE3-985B-CB5A58EF6A51}" srcOrd="4" destOrd="0" presId="urn:microsoft.com/office/officeart/2005/8/layout/arrow2"/>
    <dgm:cxn modelId="{ECFF1BEE-E6E4-44DB-8BFC-07D58E0DC989}" type="presParOf" srcId="{3FB8D9BF-6390-4558-A771-FF27BC13679C}" destId="{8FCC2E5A-DE4A-47E7-8D94-231FA4E0FE7A}" srcOrd="5" destOrd="0" presId="urn:microsoft.com/office/officeart/2005/8/layout/arrow2"/>
    <dgm:cxn modelId="{76028BCC-60FC-4BD4-9EDC-A87A98A02FAF}" type="presParOf" srcId="{3FB8D9BF-6390-4558-A771-FF27BC13679C}" destId="{02C73BCB-6D48-4E49-8D7A-ED5ECA17C4CE}" srcOrd="6" destOrd="0" presId="urn:microsoft.com/office/officeart/2005/8/layout/arrow2"/>
    <dgm:cxn modelId="{CF832C73-5E40-4671-A791-9A1347D6026B}" type="presParOf" srcId="{3FB8D9BF-6390-4558-A771-FF27BC13679C}" destId="{095F3FB7-B084-40A9-A874-25EBCDB9FF6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550112-22B4-498B-AEE3-A083B8E02D0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DEF940-B5B7-4450-B4BE-577BE508022C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система выбирает  2 экспертов для аттестуемого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713F65-3FE0-4C17-AA46-66736E31CE9F}" type="parTrans" cxnId="{BCAE5910-E8C6-4D09-BD4D-758A52E78AA7}">
      <dgm:prSet/>
      <dgm:spPr/>
      <dgm:t>
        <a:bodyPr/>
        <a:lstStyle/>
        <a:p>
          <a:endParaRPr lang="ru-RU"/>
        </a:p>
      </dgm:t>
    </dgm:pt>
    <dgm:pt modelId="{1C808955-79B1-44BF-9211-CF8465508783}" type="sibTrans" cxnId="{BCAE5910-E8C6-4D09-BD4D-758A52E78AA7}">
      <dgm:prSet/>
      <dgm:spPr/>
      <dgm:t>
        <a:bodyPr/>
        <a:lstStyle/>
        <a:p>
          <a:endParaRPr lang="ru-RU"/>
        </a:p>
      </dgm:t>
    </dgm:pt>
    <dgm:pt modelId="{51BB8718-552E-4C8C-9058-9CE415314751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эксперты проводят экспертизу аттестуемых 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 своего района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ED0FE7-4461-44EB-A636-A533B00DF944}" type="parTrans" cxnId="{BFA22896-8DC4-430C-A66F-032EFC2BEB93}">
      <dgm:prSet/>
      <dgm:spPr/>
      <dgm:t>
        <a:bodyPr/>
        <a:lstStyle/>
        <a:p>
          <a:endParaRPr lang="ru-RU"/>
        </a:p>
      </dgm:t>
    </dgm:pt>
    <dgm:pt modelId="{F61067FA-A4C7-4138-A068-21ED5EC8FFCD}" type="sibTrans" cxnId="{BFA22896-8DC4-430C-A66F-032EFC2BEB93}">
      <dgm:prSet/>
      <dgm:spPr/>
      <dgm:t>
        <a:bodyPr/>
        <a:lstStyle/>
        <a:p>
          <a:endParaRPr lang="ru-RU"/>
        </a:p>
      </dgm:t>
    </dgm:pt>
    <dgm:pt modelId="{8B441D1B-D8FC-450B-A432-1895E58E31F8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Внутренние эксперты проводят очную экспертизу у аттестуемых, внешние – заочную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7ACB4D-1D18-48B2-8039-FF5A7B6BB4E1}" type="parTrans" cxnId="{89B3AD83-68BC-477C-9BC5-F1D0E600A051}">
      <dgm:prSet/>
      <dgm:spPr/>
      <dgm:t>
        <a:bodyPr/>
        <a:lstStyle/>
        <a:p>
          <a:endParaRPr lang="ru-RU"/>
        </a:p>
      </dgm:t>
    </dgm:pt>
    <dgm:pt modelId="{0A65FC1D-506F-424E-A354-B34FDA638C49}" type="sibTrans" cxnId="{89B3AD83-68BC-477C-9BC5-F1D0E600A051}">
      <dgm:prSet/>
      <dgm:spPr/>
      <dgm:t>
        <a:bodyPr/>
        <a:lstStyle/>
        <a:p>
          <a:endParaRPr lang="ru-RU"/>
        </a:p>
      </dgm:t>
    </dgm:pt>
    <dgm:pt modelId="{5991B5D4-8CCF-49F1-BA14-8D156730C9C0}" type="pres">
      <dgm:prSet presAssocID="{BC550112-22B4-498B-AEE3-A083B8E02D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F07C0B-7934-4BB9-A7DB-F4B155C5C8F0}" type="pres">
      <dgm:prSet presAssocID="{A5DEF940-B5B7-4450-B4BE-577BE508022C}" presName="parentLin" presStyleCnt="0"/>
      <dgm:spPr/>
    </dgm:pt>
    <dgm:pt modelId="{646FDCCB-FD77-46A8-9AC3-E9E88F1DC5FF}" type="pres">
      <dgm:prSet presAssocID="{A5DEF940-B5B7-4450-B4BE-577BE50802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41E83E-97A4-44FD-8D70-EB6E6A816EAF}" type="pres">
      <dgm:prSet presAssocID="{A5DEF940-B5B7-4450-B4BE-577BE508022C}" presName="parentText" presStyleLbl="node1" presStyleIdx="0" presStyleCnt="3" custScaleX="128641" custScaleY="77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87B33-652A-4FD8-8376-7896ED49713C}" type="pres">
      <dgm:prSet presAssocID="{A5DEF940-B5B7-4450-B4BE-577BE508022C}" presName="negativeSpace" presStyleCnt="0"/>
      <dgm:spPr/>
    </dgm:pt>
    <dgm:pt modelId="{24958868-248C-4E64-8ECA-5BA86EB43573}" type="pres">
      <dgm:prSet presAssocID="{A5DEF940-B5B7-4450-B4BE-577BE508022C}" presName="childText" presStyleLbl="conFgAcc1" presStyleIdx="0" presStyleCnt="3">
        <dgm:presLayoutVars>
          <dgm:bulletEnabled val="1"/>
        </dgm:presLayoutVars>
      </dgm:prSet>
      <dgm:spPr/>
    </dgm:pt>
    <dgm:pt modelId="{BD1F9C95-A2ED-4BE5-A71C-73CF71CE7B5D}" type="pres">
      <dgm:prSet presAssocID="{1C808955-79B1-44BF-9211-CF8465508783}" presName="spaceBetweenRectangles" presStyleCnt="0"/>
      <dgm:spPr/>
    </dgm:pt>
    <dgm:pt modelId="{34B27BC0-79A0-490D-AF75-CEDCF234643C}" type="pres">
      <dgm:prSet presAssocID="{51BB8718-552E-4C8C-9058-9CE415314751}" presName="parentLin" presStyleCnt="0"/>
      <dgm:spPr/>
    </dgm:pt>
    <dgm:pt modelId="{DB26D037-2EE8-4AAA-BF22-CBF768C95BB5}" type="pres">
      <dgm:prSet presAssocID="{51BB8718-552E-4C8C-9058-9CE41531475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DCE2722-E83C-4899-9B0F-65B26296B4E6}" type="pres">
      <dgm:prSet presAssocID="{51BB8718-552E-4C8C-9058-9CE415314751}" presName="parentText" presStyleLbl="node1" presStyleIdx="1" presStyleCnt="3" custScaleX="129360" custScaleY="76048" custLinFactNeighborX="23927" custLinFactNeighborY="46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49235-2B46-4F83-97E0-CBB1D8E2A934}" type="pres">
      <dgm:prSet presAssocID="{51BB8718-552E-4C8C-9058-9CE415314751}" presName="negativeSpace" presStyleCnt="0"/>
      <dgm:spPr/>
    </dgm:pt>
    <dgm:pt modelId="{CFB02F0A-5E83-4CAD-A3E5-C3D3367E13AC}" type="pres">
      <dgm:prSet presAssocID="{51BB8718-552E-4C8C-9058-9CE415314751}" presName="childText" presStyleLbl="conFgAcc1" presStyleIdx="1" presStyleCnt="3">
        <dgm:presLayoutVars>
          <dgm:bulletEnabled val="1"/>
        </dgm:presLayoutVars>
      </dgm:prSet>
      <dgm:spPr/>
    </dgm:pt>
    <dgm:pt modelId="{A7BAF202-FB51-4A38-893C-DC279A16A6C3}" type="pres">
      <dgm:prSet presAssocID="{F61067FA-A4C7-4138-A068-21ED5EC8FFCD}" presName="spaceBetweenRectangles" presStyleCnt="0"/>
      <dgm:spPr/>
    </dgm:pt>
    <dgm:pt modelId="{81DAE788-2898-4710-A213-4A89C5268CE2}" type="pres">
      <dgm:prSet presAssocID="{8B441D1B-D8FC-450B-A432-1895E58E31F8}" presName="parentLin" presStyleCnt="0"/>
      <dgm:spPr/>
    </dgm:pt>
    <dgm:pt modelId="{622060E3-161C-4688-9C7D-A9702D7BD12D}" type="pres">
      <dgm:prSet presAssocID="{8B441D1B-D8FC-450B-A432-1895E58E31F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0DCBD92-98BD-4E05-9892-4E833A00BD8F}" type="pres">
      <dgm:prSet presAssocID="{8B441D1B-D8FC-450B-A432-1895E58E31F8}" presName="parentText" presStyleLbl="node1" presStyleIdx="2" presStyleCnt="3" custScaleX="129360" custScaleY="756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60201-D90B-447E-B1EC-895B6547F9BE}" type="pres">
      <dgm:prSet presAssocID="{8B441D1B-D8FC-450B-A432-1895E58E31F8}" presName="negativeSpace" presStyleCnt="0"/>
      <dgm:spPr/>
    </dgm:pt>
    <dgm:pt modelId="{6370BC4B-1573-467A-885C-7F3FFA778925}" type="pres">
      <dgm:prSet presAssocID="{8B441D1B-D8FC-450B-A432-1895E58E31F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F19E3D7-4FC5-4163-9B97-ABC768D47E3B}" type="presOf" srcId="{8B441D1B-D8FC-450B-A432-1895E58E31F8}" destId="{A0DCBD92-98BD-4E05-9892-4E833A00BD8F}" srcOrd="1" destOrd="0" presId="urn:microsoft.com/office/officeart/2005/8/layout/list1"/>
    <dgm:cxn modelId="{B126E7B3-D262-4A54-BC24-A9308449DCB6}" type="presOf" srcId="{51BB8718-552E-4C8C-9058-9CE415314751}" destId="{CDCE2722-E83C-4899-9B0F-65B26296B4E6}" srcOrd="1" destOrd="0" presId="urn:microsoft.com/office/officeart/2005/8/layout/list1"/>
    <dgm:cxn modelId="{551952BE-DDA5-4F29-8829-3A75E92D028D}" type="presOf" srcId="{BC550112-22B4-498B-AEE3-A083B8E02D06}" destId="{5991B5D4-8CCF-49F1-BA14-8D156730C9C0}" srcOrd="0" destOrd="0" presId="urn:microsoft.com/office/officeart/2005/8/layout/list1"/>
    <dgm:cxn modelId="{89B3AD83-68BC-477C-9BC5-F1D0E600A051}" srcId="{BC550112-22B4-498B-AEE3-A083B8E02D06}" destId="{8B441D1B-D8FC-450B-A432-1895E58E31F8}" srcOrd="2" destOrd="0" parTransId="{927ACB4D-1D18-48B2-8039-FF5A7B6BB4E1}" sibTransId="{0A65FC1D-506F-424E-A354-B34FDA638C49}"/>
    <dgm:cxn modelId="{BFA22896-8DC4-430C-A66F-032EFC2BEB93}" srcId="{BC550112-22B4-498B-AEE3-A083B8E02D06}" destId="{51BB8718-552E-4C8C-9058-9CE415314751}" srcOrd="1" destOrd="0" parTransId="{EEED0FE7-4461-44EB-A636-A533B00DF944}" sibTransId="{F61067FA-A4C7-4138-A068-21ED5EC8FFCD}"/>
    <dgm:cxn modelId="{BCAE5910-E8C6-4D09-BD4D-758A52E78AA7}" srcId="{BC550112-22B4-498B-AEE3-A083B8E02D06}" destId="{A5DEF940-B5B7-4450-B4BE-577BE508022C}" srcOrd="0" destOrd="0" parTransId="{8E713F65-3FE0-4C17-AA46-66736E31CE9F}" sibTransId="{1C808955-79B1-44BF-9211-CF8465508783}"/>
    <dgm:cxn modelId="{A744E44F-5FC2-4A2A-9575-EB310CB6F658}" type="presOf" srcId="{A5DEF940-B5B7-4450-B4BE-577BE508022C}" destId="{D341E83E-97A4-44FD-8D70-EB6E6A816EAF}" srcOrd="1" destOrd="0" presId="urn:microsoft.com/office/officeart/2005/8/layout/list1"/>
    <dgm:cxn modelId="{75289CFA-9244-4080-A1D5-B37CC65F342A}" type="presOf" srcId="{8B441D1B-D8FC-450B-A432-1895E58E31F8}" destId="{622060E3-161C-4688-9C7D-A9702D7BD12D}" srcOrd="0" destOrd="0" presId="urn:microsoft.com/office/officeart/2005/8/layout/list1"/>
    <dgm:cxn modelId="{2013AEAB-CFAA-4C48-BCF0-95DB651F85C7}" type="presOf" srcId="{51BB8718-552E-4C8C-9058-9CE415314751}" destId="{DB26D037-2EE8-4AAA-BF22-CBF768C95BB5}" srcOrd="0" destOrd="0" presId="urn:microsoft.com/office/officeart/2005/8/layout/list1"/>
    <dgm:cxn modelId="{F0309758-794B-4695-80FD-B130FF8A2B75}" type="presOf" srcId="{A5DEF940-B5B7-4450-B4BE-577BE508022C}" destId="{646FDCCB-FD77-46A8-9AC3-E9E88F1DC5FF}" srcOrd="0" destOrd="0" presId="urn:microsoft.com/office/officeart/2005/8/layout/list1"/>
    <dgm:cxn modelId="{BA7F5977-7235-40B4-A0EB-36A529E72411}" type="presParOf" srcId="{5991B5D4-8CCF-49F1-BA14-8D156730C9C0}" destId="{2BF07C0B-7934-4BB9-A7DB-F4B155C5C8F0}" srcOrd="0" destOrd="0" presId="urn:microsoft.com/office/officeart/2005/8/layout/list1"/>
    <dgm:cxn modelId="{4A096B83-370E-446F-9C40-091B025F126A}" type="presParOf" srcId="{2BF07C0B-7934-4BB9-A7DB-F4B155C5C8F0}" destId="{646FDCCB-FD77-46A8-9AC3-E9E88F1DC5FF}" srcOrd="0" destOrd="0" presId="urn:microsoft.com/office/officeart/2005/8/layout/list1"/>
    <dgm:cxn modelId="{D6A8D12E-666B-49DC-93F2-270948FF76A3}" type="presParOf" srcId="{2BF07C0B-7934-4BB9-A7DB-F4B155C5C8F0}" destId="{D341E83E-97A4-44FD-8D70-EB6E6A816EAF}" srcOrd="1" destOrd="0" presId="urn:microsoft.com/office/officeart/2005/8/layout/list1"/>
    <dgm:cxn modelId="{56CDCB06-EF9E-4CAB-82A4-D995598D03D7}" type="presParOf" srcId="{5991B5D4-8CCF-49F1-BA14-8D156730C9C0}" destId="{83387B33-652A-4FD8-8376-7896ED49713C}" srcOrd="1" destOrd="0" presId="urn:microsoft.com/office/officeart/2005/8/layout/list1"/>
    <dgm:cxn modelId="{11D1243D-946C-4E10-A320-48C9A59B2FE6}" type="presParOf" srcId="{5991B5D4-8CCF-49F1-BA14-8D156730C9C0}" destId="{24958868-248C-4E64-8ECA-5BA86EB43573}" srcOrd="2" destOrd="0" presId="urn:microsoft.com/office/officeart/2005/8/layout/list1"/>
    <dgm:cxn modelId="{F3967B73-A9AC-4F30-A52A-CDD61FBBA49C}" type="presParOf" srcId="{5991B5D4-8CCF-49F1-BA14-8D156730C9C0}" destId="{BD1F9C95-A2ED-4BE5-A71C-73CF71CE7B5D}" srcOrd="3" destOrd="0" presId="urn:microsoft.com/office/officeart/2005/8/layout/list1"/>
    <dgm:cxn modelId="{ADC80A77-CDD4-4145-A5D3-CA5C7297BDCF}" type="presParOf" srcId="{5991B5D4-8CCF-49F1-BA14-8D156730C9C0}" destId="{34B27BC0-79A0-490D-AF75-CEDCF234643C}" srcOrd="4" destOrd="0" presId="urn:microsoft.com/office/officeart/2005/8/layout/list1"/>
    <dgm:cxn modelId="{534D2003-6CB5-4392-BC92-3D4713CA95B4}" type="presParOf" srcId="{34B27BC0-79A0-490D-AF75-CEDCF234643C}" destId="{DB26D037-2EE8-4AAA-BF22-CBF768C95BB5}" srcOrd="0" destOrd="0" presId="urn:microsoft.com/office/officeart/2005/8/layout/list1"/>
    <dgm:cxn modelId="{D33EA0D1-CCEB-4F29-A08B-152A30DFC44D}" type="presParOf" srcId="{34B27BC0-79A0-490D-AF75-CEDCF234643C}" destId="{CDCE2722-E83C-4899-9B0F-65B26296B4E6}" srcOrd="1" destOrd="0" presId="urn:microsoft.com/office/officeart/2005/8/layout/list1"/>
    <dgm:cxn modelId="{C6B68A0E-DA01-4430-AED5-8EC30FCC4C84}" type="presParOf" srcId="{5991B5D4-8CCF-49F1-BA14-8D156730C9C0}" destId="{51D49235-2B46-4F83-97E0-CBB1D8E2A934}" srcOrd="5" destOrd="0" presId="urn:microsoft.com/office/officeart/2005/8/layout/list1"/>
    <dgm:cxn modelId="{34C6C71F-2852-42D3-A505-830A3302441D}" type="presParOf" srcId="{5991B5D4-8CCF-49F1-BA14-8D156730C9C0}" destId="{CFB02F0A-5E83-4CAD-A3E5-C3D3367E13AC}" srcOrd="6" destOrd="0" presId="urn:microsoft.com/office/officeart/2005/8/layout/list1"/>
    <dgm:cxn modelId="{5F8DAA08-A6A0-4539-981F-742E8E12927D}" type="presParOf" srcId="{5991B5D4-8CCF-49F1-BA14-8D156730C9C0}" destId="{A7BAF202-FB51-4A38-893C-DC279A16A6C3}" srcOrd="7" destOrd="0" presId="urn:microsoft.com/office/officeart/2005/8/layout/list1"/>
    <dgm:cxn modelId="{E458699B-6F6F-4B29-8ED4-E5218BBC97E5}" type="presParOf" srcId="{5991B5D4-8CCF-49F1-BA14-8D156730C9C0}" destId="{81DAE788-2898-4710-A213-4A89C5268CE2}" srcOrd="8" destOrd="0" presId="urn:microsoft.com/office/officeart/2005/8/layout/list1"/>
    <dgm:cxn modelId="{4E2D92F6-15BF-4FDB-9CB3-F5E645795FA5}" type="presParOf" srcId="{81DAE788-2898-4710-A213-4A89C5268CE2}" destId="{622060E3-161C-4688-9C7D-A9702D7BD12D}" srcOrd="0" destOrd="0" presId="urn:microsoft.com/office/officeart/2005/8/layout/list1"/>
    <dgm:cxn modelId="{28164C82-0929-479A-BE19-0979B7157599}" type="presParOf" srcId="{81DAE788-2898-4710-A213-4A89C5268CE2}" destId="{A0DCBD92-98BD-4E05-9892-4E833A00BD8F}" srcOrd="1" destOrd="0" presId="urn:microsoft.com/office/officeart/2005/8/layout/list1"/>
    <dgm:cxn modelId="{6BCFBA27-6B3A-4DF2-8C3C-07661C6D6E7A}" type="presParOf" srcId="{5991B5D4-8CCF-49F1-BA14-8D156730C9C0}" destId="{F9E60201-D90B-447E-B1EC-895B6547F9BE}" srcOrd="9" destOrd="0" presId="urn:microsoft.com/office/officeart/2005/8/layout/list1"/>
    <dgm:cxn modelId="{9433F32F-E928-4C18-853D-9F2092D3652D}" type="presParOf" srcId="{5991B5D4-8CCF-49F1-BA14-8D156730C9C0}" destId="{6370BC4B-1573-467A-885C-7F3FFA7789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D8120A-C075-4AC1-BDA2-72EF0E21BF7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88D429D-D6DF-47A2-9A16-C12C66A3939F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FF0000"/>
              </a:solidFill>
              <a:effectLst/>
            </a:rPr>
            <a:t>Прием заявлений</a:t>
          </a:r>
        </a:p>
      </dgm:t>
    </dgm:pt>
    <dgm:pt modelId="{BE81585A-FD1B-426C-9963-7E2AECBED735}" type="parTrans" cxnId="{9DF327C7-354A-4C9E-929F-887C29365924}">
      <dgm:prSet/>
      <dgm:spPr/>
      <dgm:t>
        <a:bodyPr/>
        <a:lstStyle/>
        <a:p>
          <a:endParaRPr lang="ru-RU"/>
        </a:p>
      </dgm:t>
    </dgm:pt>
    <dgm:pt modelId="{EAD5168F-B996-4A4D-8D3F-01E763B05013}" type="sibTrans" cxnId="{9DF327C7-354A-4C9E-929F-887C29365924}">
      <dgm:prSet/>
      <dgm:spPr/>
      <dgm:t>
        <a:bodyPr/>
        <a:lstStyle/>
        <a:p>
          <a:endParaRPr lang="ru-RU"/>
        </a:p>
      </dgm:t>
    </dgm:pt>
    <dgm:pt modelId="{96EACB17-F153-4169-9D70-9037DD4666B7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FF0000"/>
              </a:solidFill>
              <a:effectLst/>
            </a:rPr>
            <a:t>Экспертиза</a:t>
          </a:r>
        </a:p>
      </dgm:t>
    </dgm:pt>
    <dgm:pt modelId="{183B99DC-A693-441D-8920-DDEAB62F408F}" type="parTrans" cxnId="{AC959B1D-C78C-473E-A7BA-EEE99BD255BF}">
      <dgm:prSet/>
      <dgm:spPr/>
      <dgm:t>
        <a:bodyPr/>
        <a:lstStyle/>
        <a:p>
          <a:endParaRPr lang="ru-RU"/>
        </a:p>
      </dgm:t>
    </dgm:pt>
    <dgm:pt modelId="{7BFB89D3-135C-4771-AFAD-68EF448C3322}" type="sibTrans" cxnId="{AC959B1D-C78C-473E-A7BA-EEE99BD255BF}">
      <dgm:prSet/>
      <dgm:spPr/>
      <dgm:t>
        <a:bodyPr/>
        <a:lstStyle/>
        <a:p>
          <a:endParaRPr lang="ru-RU"/>
        </a:p>
      </dgm:t>
    </dgm:pt>
    <dgm:pt modelId="{8F81AB15-789B-4C14-94C5-E895FF0748D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 smtClean="0">
              <a:solidFill>
                <a:srgbClr val="FF0000"/>
              </a:solidFill>
              <a:effectLst/>
            </a:rPr>
            <a:t>Итоги аттестации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7C55E4-DF6D-4CF8-AD04-975D0220E699}" type="parTrans" cxnId="{93E7BD84-4232-419D-AD0C-87D287E09736}">
      <dgm:prSet/>
      <dgm:spPr/>
      <dgm:t>
        <a:bodyPr/>
        <a:lstStyle/>
        <a:p>
          <a:endParaRPr lang="ru-RU"/>
        </a:p>
      </dgm:t>
    </dgm:pt>
    <dgm:pt modelId="{F09B998D-AEFE-400C-A89D-48F90CED7313}" type="sibTrans" cxnId="{93E7BD84-4232-419D-AD0C-87D287E09736}">
      <dgm:prSet/>
      <dgm:spPr/>
      <dgm:t>
        <a:bodyPr/>
        <a:lstStyle/>
        <a:p>
          <a:endParaRPr lang="ru-RU"/>
        </a:p>
      </dgm:t>
    </dgm:pt>
    <dgm:pt modelId="{5B29F677-A2B1-42C1-969E-7A7A181D4B10}" type="pres">
      <dgm:prSet presAssocID="{D6D8120A-C075-4AC1-BDA2-72EF0E21BF7D}" presName="compositeShape" presStyleCnt="0">
        <dgm:presLayoutVars>
          <dgm:dir/>
          <dgm:resizeHandles/>
        </dgm:presLayoutVars>
      </dgm:prSet>
      <dgm:spPr/>
    </dgm:pt>
    <dgm:pt modelId="{0292869A-7295-44BE-B324-B3882516F622}" type="pres">
      <dgm:prSet presAssocID="{D6D8120A-C075-4AC1-BDA2-72EF0E21BF7D}" presName="pyramid" presStyleLbl="node1" presStyleIdx="0" presStyleCnt="1"/>
      <dgm:spPr/>
    </dgm:pt>
    <dgm:pt modelId="{EE9E6683-81D7-4677-84C7-733D45571A4D}" type="pres">
      <dgm:prSet presAssocID="{D6D8120A-C075-4AC1-BDA2-72EF0E21BF7D}" presName="theList" presStyleCnt="0"/>
      <dgm:spPr/>
    </dgm:pt>
    <dgm:pt modelId="{33307237-3257-4410-A40A-79438FDBD2CC}" type="pres">
      <dgm:prSet presAssocID="{988D429D-D6DF-47A2-9A16-C12C66A3939F}" presName="aNode" presStyleLbl="fgAcc1" presStyleIdx="0" presStyleCnt="3" custScaleX="141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80BDF-EE68-4B59-8DF5-9F35A04035A0}" type="pres">
      <dgm:prSet presAssocID="{988D429D-D6DF-47A2-9A16-C12C66A3939F}" presName="aSpace" presStyleCnt="0"/>
      <dgm:spPr/>
    </dgm:pt>
    <dgm:pt modelId="{7708BA49-FB88-46A2-BB7D-010FB1BB19E8}" type="pres">
      <dgm:prSet presAssocID="{96EACB17-F153-4169-9D70-9037DD4666B7}" presName="aNode" presStyleLbl="fgAcc1" presStyleIdx="1" presStyleCnt="3" custScaleX="142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15E70-48AD-416E-A10C-B56A0B9EEB4B}" type="pres">
      <dgm:prSet presAssocID="{96EACB17-F153-4169-9D70-9037DD4666B7}" presName="aSpace" presStyleCnt="0"/>
      <dgm:spPr/>
    </dgm:pt>
    <dgm:pt modelId="{1EEB2D03-4702-4F7C-9869-693844C8406C}" type="pres">
      <dgm:prSet presAssocID="{8F81AB15-789B-4C14-94C5-E895FF0748D9}" presName="aNode" presStyleLbl="fgAcc1" presStyleIdx="2" presStyleCnt="3" custScaleX="142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38FF6-CA96-4184-96EE-32663433DCFD}" type="pres">
      <dgm:prSet presAssocID="{8F81AB15-789B-4C14-94C5-E895FF0748D9}" presName="aSpace" presStyleCnt="0"/>
      <dgm:spPr/>
    </dgm:pt>
  </dgm:ptLst>
  <dgm:cxnLst>
    <dgm:cxn modelId="{34CA63EB-D412-4CC4-8EB8-7FFC9435C348}" type="presOf" srcId="{96EACB17-F153-4169-9D70-9037DD4666B7}" destId="{7708BA49-FB88-46A2-BB7D-010FB1BB19E8}" srcOrd="0" destOrd="0" presId="urn:microsoft.com/office/officeart/2005/8/layout/pyramid2"/>
    <dgm:cxn modelId="{AC959B1D-C78C-473E-A7BA-EEE99BD255BF}" srcId="{D6D8120A-C075-4AC1-BDA2-72EF0E21BF7D}" destId="{96EACB17-F153-4169-9D70-9037DD4666B7}" srcOrd="1" destOrd="0" parTransId="{183B99DC-A693-441D-8920-DDEAB62F408F}" sibTransId="{7BFB89D3-135C-4771-AFAD-68EF448C3322}"/>
    <dgm:cxn modelId="{FDD71BB5-5EEC-4425-8DD3-94D574EAA3BF}" type="presOf" srcId="{988D429D-D6DF-47A2-9A16-C12C66A3939F}" destId="{33307237-3257-4410-A40A-79438FDBD2CC}" srcOrd="0" destOrd="0" presId="urn:microsoft.com/office/officeart/2005/8/layout/pyramid2"/>
    <dgm:cxn modelId="{93E7BD84-4232-419D-AD0C-87D287E09736}" srcId="{D6D8120A-C075-4AC1-BDA2-72EF0E21BF7D}" destId="{8F81AB15-789B-4C14-94C5-E895FF0748D9}" srcOrd="2" destOrd="0" parTransId="{A47C55E4-DF6D-4CF8-AD04-975D0220E699}" sibTransId="{F09B998D-AEFE-400C-A89D-48F90CED7313}"/>
    <dgm:cxn modelId="{7D449807-BCB1-44DA-AE8D-4E50A0F2A9EF}" type="presOf" srcId="{D6D8120A-C075-4AC1-BDA2-72EF0E21BF7D}" destId="{5B29F677-A2B1-42C1-969E-7A7A181D4B10}" srcOrd="0" destOrd="0" presId="urn:microsoft.com/office/officeart/2005/8/layout/pyramid2"/>
    <dgm:cxn modelId="{9DF327C7-354A-4C9E-929F-887C29365924}" srcId="{D6D8120A-C075-4AC1-BDA2-72EF0E21BF7D}" destId="{988D429D-D6DF-47A2-9A16-C12C66A3939F}" srcOrd="0" destOrd="0" parTransId="{BE81585A-FD1B-426C-9963-7E2AECBED735}" sibTransId="{EAD5168F-B996-4A4D-8D3F-01E763B05013}"/>
    <dgm:cxn modelId="{F0A1C464-47F7-4850-B3D4-6A4E0B49579F}" type="presOf" srcId="{8F81AB15-789B-4C14-94C5-E895FF0748D9}" destId="{1EEB2D03-4702-4F7C-9869-693844C8406C}" srcOrd="0" destOrd="0" presId="urn:microsoft.com/office/officeart/2005/8/layout/pyramid2"/>
    <dgm:cxn modelId="{A250E448-E8F7-4719-9AC0-3A79BD540687}" type="presParOf" srcId="{5B29F677-A2B1-42C1-969E-7A7A181D4B10}" destId="{0292869A-7295-44BE-B324-B3882516F622}" srcOrd="0" destOrd="0" presId="urn:microsoft.com/office/officeart/2005/8/layout/pyramid2"/>
    <dgm:cxn modelId="{2E3C5CE0-D5BA-45B3-9D78-AA0305317C42}" type="presParOf" srcId="{5B29F677-A2B1-42C1-969E-7A7A181D4B10}" destId="{EE9E6683-81D7-4677-84C7-733D45571A4D}" srcOrd="1" destOrd="0" presId="urn:microsoft.com/office/officeart/2005/8/layout/pyramid2"/>
    <dgm:cxn modelId="{62A3DC86-36C0-424A-9E09-CB5479549B4E}" type="presParOf" srcId="{EE9E6683-81D7-4677-84C7-733D45571A4D}" destId="{33307237-3257-4410-A40A-79438FDBD2CC}" srcOrd="0" destOrd="0" presId="urn:microsoft.com/office/officeart/2005/8/layout/pyramid2"/>
    <dgm:cxn modelId="{50A93FE3-6376-43D3-BE10-239B334B68CE}" type="presParOf" srcId="{EE9E6683-81D7-4677-84C7-733D45571A4D}" destId="{51E80BDF-EE68-4B59-8DF5-9F35A04035A0}" srcOrd="1" destOrd="0" presId="urn:microsoft.com/office/officeart/2005/8/layout/pyramid2"/>
    <dgm:cxn modelId="{68B2DAD0-A26F-42CE-B97F-A8A48A0018FB}" type="presParOf" srcId="{EE9E6683-81D7-4677-84C7-733D45571A4D}" destId="{7708BA49-FB88-46A2-BB7D-010FB1BB19E8}" srcOrd="2" destOrd="0" presId="urn:microsoft.com/office/officeart/2005/8/layout/pyramid2"/>
    <dgm:cxn modelId="{A3B28D4E-587D-4550-A2D1-B76EBE94D9A9}" type="presParOf" srcId="{EE9E6683-81D7-4677-84C7-733D45571A4D}" destId="{48F15E70-48AD-416E-A10C-B56A0B9EEB4B}" srcOrd="3" destOrd="0" presId="urn:microsoft.com/office/officeart/2005/8/layout/pyramid2"/>
    <dgm:cxn modelId="{8D3DD3BC-8A35-42B3-B6FD-C7E9E84F5A5B}" type="presParOf" srcId="{EE9E6683-81D7-4677-84C7-733D45571A4D}" destId="{1EEB2D03-4702-4F7C-9869-693844C8406C}" srcOrd="4" destOrd="0" presId="urn:microsoft.com/office/officeart/2005/8/layout/pyramid2"/>
    <dgm:cxn modelId="{6EDF4690-AB62-4745-931A-D1550EF13068}" type="presParOf" srcId="{EE9E6683-81D7-4677-84C7-733D45571A4D}" destId="{3B638FF6-CA96-4184-96EE-32663433DCF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F7B7-1DD5-4005-A65D-AB27A81B14EA}">
      <dsp:nvSpPr>
        <dsp:cNvPr id="0" name=""/>
        <dsp:cNvSpPr/>
      </dsp:nvSpPr>
      <dsp:spPr>
        <a:xfrm>
          <a:off x="81377" y="57996"/>
          <a:ext cx="6215864" cy="903253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solidFill>
                <a:srgbClr val="FF0000"/>
              </a:solidFill>
            </a:rPr>
            <a:t>Виды аттестации</a:t>
          </a:r>
          <a:endParaRPr lang="ru-RU" sz="5100" b="1" kern="1200" dirty="0">
            <a:solidFill>
              <a:srgbClr val="FF0000"/>
            </a:solidFill>
          </a:endParaRPr>
        </a:p>
      </dsp:txBody>
      <dsp:txXfrm>
        <a:off x="107832" y="84451"/>
        <a:ext cx="6162954" cy="850343"/>
      </dsp:txXfrm>
    </dsp:sp>
    <dsp:sp modelId="{C901C136-5EBE-4434-A5FF-D47D6EA30A37}">
      <dsp:nvSpPr>
        <dsp:cNvPr id="0" name=""/>
        <dsp:cNvSpPr/>
      </dsp:nvSpPr>
      <dsp:spPr>
        <a:xfrm>
          <a:off x="702963" y="961250"/>
          <a:ext cx="385116" cy="916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297"/>
              </a:lnTo>
              <a:lnTo>
                <a:pt x="385116" y="916297"/>
              </a:lnTo>
            </a:path>
          </a:pathLst>
        </a:custGeom>
        <a:noFill/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9BFDC-AA67-404D-9D17-BFAA1EF7D889}">
      <dsp:nvSpPr>
        <dsp:cNvPr id="0" name=""/>
        <dsp:cNvSpPr/>
      </dsp:nvSpPr>
      <dsp:spPr>
        <a:xfrm>
          <a:off x="1088080" y="1239148"/>
          <a:ext cx="6260008" cy="1276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ОБЯЗАТЕЛЬНАЯ  АТТЕСТАЦИЯ </a:t>
          </a:r>
          <a:r>
            <a:rPr lang="ru-RU" sz="2000" b="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 СЗД, в рамках которой проводится п</a:t>
          </a:r>
          <a:r>
            <a:rPr lang="ru-RU" sz="2000" b="0" i="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роцедура оценки профессиональных знаний аттестуемых (аттестацию проводит образовательная организация).</a:t>
          </a:r>
          <a:endParaRPr lang="ru-RU" sz="20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5476" y="1276544"/>
        <a:ext cx="6185216" cy="1202007"/>
      </dsp:txXfrm>
    </dsp:sp>
    <dsp:sp modelId="{C9B56D1A-64DB-41A2-A2ED-FA3F0E4F6E2D}">
      <dsp:nvSpPr>
        <dsp:cNvPr id="0" name=""/>
        <dsp:cNvSpPr/>
      </dsp:nvSpPr>
      <dsp:spPr>
        <a:xfrm>
          <a:off x="702963" y="961250"/>
          <a:ext cx="385116" cy="2306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708"/>
              </a:lnTo>
              <a:lnTo>
                <a:pt x="385116" y="2306708"/>
              </a:lnTo>
            </a:path>
          </a:pathLst>
        </a:custGeom>
        <a:noFill/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26982-C5A4-4741-B157-3E4D20F0BFCF}">
      <dsp:nvSpPr>
        <dsp:cNvPr id="0" name=""/>
        <dsp:cNvSpPr/>
      </dsp:nvSpPr>
      <dsp:spPr>
        <a:xfrm>
          <a:off x="1088080" y="2667146"/>
          <a:ext cx="6274314" cy="1201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ЗАЯВИТЕЛЬНАЯ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АТТЕСТАЦИЯ</a:t>
          </a:r>
          <a:r>
            <a:rPr lang="ru-RU" sz="2000" b="0" i="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на квалификационную категорию (первую или высшую). Аттестацию проводит аттестационная комиссия МОиН РТ.</a:t>
          </a:r>
          <a:endParaRPr lang="ru-RU" sz="2000" b="0" i="0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3274" y="2702340"/>
        <a:ext cx="6203926" cy="1131236"/>
      </dsp:txXfrm>
    </dsp:sp>
    <dsp:sp modelId="{AE7D7429-CFDC-4938-AE06-1BEB869E8ECF}">
      <dsp:nvSpPr>
        <dsp:cNvPr id="0" name=""/>
        <dsp:cNvSpPr/>
      </dsp:nvSpPr>
      <dsp:spPr>
        <a:xfrm>
          <a:off x="702963" y="961250"/>
          <a:ext cx="379115" cy="3636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6897"/>
              </a:lnTo>
              <a:lnTo>
                <a:pt x="379115" y="3636897"/>
              </a:lnTo>
            </a:path>
          </a:pathLst>
        </a:custGeom>
        <a:noFill/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69DB0-559A-4FBE-88BD-8F5DC7918916}">
      <dsp:nvSpPr>
        <dsp:cNvPr id="0" name=""/>
        <dsp:cNvSpPr/>
      </dsp:nvSpPr>
      <dsp:spPr>
        <a:xfrm>
          <a:off x="1082079" y="4024469"/>
          <a:ext cx="6320477" cy="1147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АТТЕСТАЦИЯ РУКОВОДИТЕЛЕЙ </a:t>
          </a:r>
          <a:r>
            <a:rPr lang="ru-RU" sz="2000" b="0" i="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образовательных организаций  (аттестацию проводит учредитель).</a:t>
          </a:r>
          <a:endParaRPr lang="ru-RU" sz="2000" b="0" i="0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15684" y="4058074"/>
        <a:ext cx="6253267" cy="1080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C02DB-97F0-47E5-AE41-DC8D2C1A3A07}">
      <dsp:nvSpPr>
        <dsp:cNvPr id="0" name=""/>
        <dsp:cNvSpPr/>
      </dsp:nvSpPr>
      <dsp:spPr>
        <a:xfrm>
          <a:off x="1804452" y="163624"/>
          <a:ext cx="6953768" cy="358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B1F06-67F9-4C9A-B494-2B434C7040BF}">
      <dsp:nvSpPr>
        <dsp:cNvPr id="0" name=""/>
        <dsp:cNvSpPr/>
      </dsp:nvSpPr>
      <dsp:spPr>
        <a:xfrm>
          <a:off x="2483769" y="2837039"/>
          <a:ext cx="144736" cy="144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46817-5CB4-4F1B-A803-138D83F8350D}">
      <dsp:nvSpPr>
        <dsp:cNvPr id="0" name=""/>
        <dsp:cNvSpPr/>
      </dsp:nvSpPr>
      <dsp:spPr>
        <a:xfrm>
          <a:off x="2261750" y="3024336"/>
          <a:ext cx="1680326" cy="367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93" tIns="0" rIns="0" bIns="0" numCol="1" spcCol="1270" anchor="t" anchorCtr="0">
          <a:noAutofit/>
        </a:bodyPr>
        <a:lstStyle/>
        <a:p>
          <a:pPr lvl="0" algn="ctr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ahoma" pitchFamily="34" charset="0"/>
              <a:ea typeface="+mj-ea"/>
              <a:cs typeface="Tahoma" pitchFamily="34" charset="0"/>
            </a:rPr>
            <a:t>Педагог</a:t>
          </a:r>
        </a:p>
      </dsp:txBody>
      <dsp:txXfrm>
        <a:off x="2261750" y="3024336"/>
        <a:ext cx="1680326" cy="367528"/>
      </dsp:txXfrm>
    </dsp:sp>
    <dsp:sp modelId="{8FBE2196-4E3B-451D-ABAB-8565D1C1428B}">
      <dsp:nvSpPr>
        <dsp:cNvPr id="0" name=""/>
        <dsp:cNvSpPr/>
      </dsp:nvSpPr>
      <dsp:spPr>
        <a:xfrm>
          <a:off x="3660323" y="1937691"/>
          <a:ext cx="251715" cy="251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C2C6E-0935-4800-9040-E1CBD884E9F4}">
      <dsp:nvSpPr>
        <dsp:cNvPr id="0" name=""/>
        <dsp:cNvSpPr/>
      </dsp:nvSpPr>
      <dsp:spPr>
        <a:xfrm>
          <a:off x="3122435" y="2048876"/>
          <a:ext cx="1321506" cy="1797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7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3122435" y="2048876"/>
        <a:ext cx="1321506" cy="1797406"/>
      </dsp:txXfrm>
    </dsp:sp>
    <dsp:sp modelId="{E66DE684-9329-4FE3-985B-CB5A58EF6A51}">
      <dsp:nvSpPr>
        <dsp:cNvPr id="0" name=""/>
        <dsp:cNvSpPr/>
      </dsp:nvSpPr>
      <dsp:spPr>
        <a:xfrm>
          <a:off x="4932040" y="1290819"/>
          <a:ext cx="333523" cy="3335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C2E5A-DE4A-47E7-8D94-231FA4E0FE7A}">
      <dsp:nvSpPr>
        <dsp:cNvPr id="0" name=""/>
        <dsp:cNvSpPr/>
      </dsp:nvSpPr>
      <dsp:spPr>
        <a:xfrm>
          <a:off x="4898907" y="1856181"/>
          <a:ext cx="2370518" cy="457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27" tIns="0" rIns="0" bIns="0" numCol="1" spcCol="1270" anchor="t" anchorCtr="0">
          <a:noAutofit/>
        </a:bodyPr>
        <a:lstStyle/>
        <a:p>
          <a:pPr marL="0" lvl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ahoma" pitchFamily="34" charset="0"/>
              <a:ea typeface="+mj-ea"/>
              <a:cs typeface="Tahoma" pitchFamily="34" charset="0"/>
            </a:rPr>
            <a:t>Муниципальный район</a:t>
          </a:r>
          <a:endParaRPr lang="en-US" sz="1400" b="1" kern="1200" dirty="0" smtClean="0">
            <a:solidFill>
              <a:schemeClr val="tx1">
                <a:lumMod val="65000"/>
                <a:lumOff val="3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898907" y="1856181"/>
        <a:ext cx="2370518" cy="457638"/>
      </dsp:txXfrm>
    </dsp:sp>
    <dsp:sp modelId="{02C73BCB-6D48-4E49-8D7A-ED5ECA17C4CE}">
      <dsp:nvSpPr>
        <dsp:cNvPr id="0" name=""/>
        <dsp:cNvSpPr/>
      </dsp:nvSpPr>
      <dsp:spPr>
        <a:xfrm>
          <a:off x="7787434" y="435748"/>
          <a:ext cx="580315" cy="630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F3FB7-B084-40A9-A874-25EBCDB9FF61}">
      <dsp:nvSpPr>
        <dsp:cNvPr id="0" name=""/>
        <dsp:cNvSpPr/>
      </dsp:nvSpPr>
      <dsp:spPr>
        <a:xfrm>
          <a:off x="5660871" y="934857"/>
          <a:ext cx="1321506" cy="282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747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5660871" y="934857"/>
        <a:ext cx="1321506" cy="2820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58868-248C-4E64-8ECA-5BA86EB43573}">
      <dsp:nvSpPr>
        <dsp:cNvPr id="0" name=""/>
        <dsp:cNvSpPr/>
      </dsp:nvSpPr>
      <dsp:spPr>
        <a:xfrm>
          <a:off x="0" y="274509"/>
          <a:ext cx="6096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1E83E-97A4-44FD-8D70-EB6E6A816EAF}">
      <dsp:nvSpPr>
        <dsp:cNvPr id="0" name=""/>
        <dsp:cNvSpPr/>
      </dsp:nvSpPr>
      <dsp:spPr>
        <a:xfrm>
          <a:off x="304800" y="4531"/>
          <a:ext cx="5489368" cy="7570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система выбирает  2 экспертов для аттестуемого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757" y="41488"/>
        <a:ext cx="5415454" cy="683144"/>
      </dsp:txXfrm>
    </dsp:sp>
    <dsp:sp modelId="{CFB02F0A-5E83-4CAD-A3E5-C3D3367E13AC}">
      <dsp:nvSpPr>
        <dsp:cNvPr id="0" name=""/>
        <dsp:cNvSpPr/>
      </dsp:nvSpPr>
      <dsp:spPr>
        <a:xfrm>
          <a:off x="0" y="1538058"/>
          <a:ext cx="6096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E2722-E83C-4899-9B0F-65B26296B4E6}">
      <dsp:nvSpPr>
        <dsp:cNvPr id="0" name=""/>
        <dsp:cNvSpPr/>
      </dsp:nvSpPr>
      <dsp:spPr>
        <a:xfrm>
          <a:off x="377729" y="1329608"/>
          <a:ext cx="5520049" cy="74082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эксперты проводят экспертизу аттестуемых </a:t>
          </a: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 своего района</a:t>
          </a:r>
          <a:endParaRPr lang="ru-RU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893" y="1365772"/>
        <a:ext cx="5447721" cy="668501"/>
      </dsp:txXfrm>
    </dsp:sp>
    <dsp:sp modelId="{6370BC4B-1573-467A-885C-7F3FFA778925}">
      <dsp:nvSpPr>
        <dsp:cNvPr id="0" name=""/>
        <dsp:cNvSpPr/>
      </dsp:nvSpPr>
      <dsp:spPr>
        <a:xfrm>
          <a:off x="0" y="2797730"/>
          <a:ext cx="6096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CBD92-98BD-4E05-9892-4E833A00BD8F}">
      <dsp:nvSpPr>
        <dsp:cNvPr id="0" name=""/>
        <dsp:cNvSpPr/>
      </dsp:nvSpPr>
      <dsp:spPr>
        <a:xfrm>
          <a:off x="304800" y="2547858"/>
          <a:ext cx="5520049" cy="73695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Внутренние эксперты проводят очную экспертизу у аттестуемых, внешние – заочную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775" y="2583833"/>
        <a:ext cx="5448099" cy="665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2869A-7295-44BE-B324-B3882516F622}">
      <dsp:nvSpPr>
        <dsp:cNvPr id="0" name=""/>
        <dsp:cNvSpPr/>
      </dsp:nvSpPr>
      <dsp:spPr>
        <a:xfrm>
          <a:off x="463963" y="0"/>
          <a:ext cx="2574831" cy="405348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07237-3257-4410-A40A-79438FDBD2CC}">
      <dsp:nvSpPr>
        <dsp:cNvPr id="0" name=""/>
        <dsp:cNvSpPr/>
      </dsp:nvSpPr>
      <dsp:spPr>
        <a:xfrm>
          <a:off x="1401956" y="407525"/>
          <a:ext cx="2372485" cy="959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FF0000"/>
              </a:solidFill>
              <a:effectLst/>
            </a:rPr>
            <a:t>Прием заявлений</a:t>
          </a:r>
        </a:p>
      </dsp:txBody>
      <dsp:txXfrm>
        <a:off x="1448797" y="454366"/>
        <a:ext cx="2278803" cy="865853"/>
      </dsp:txXfrm>
    </dsp:sp>
    <dsp:sp modelId="{7708BA49-FB88-46A2-BB7D-010FB1BB19E8}">
      <dsp:nvSpPr>
        <dsp:cNvPr id="0" name=""/>
        <dsp:cNvSpPr/>
      </dsp:nvSpPr>
      <dsp:spPr>
        <a:xfrm>
          <a:off x="1395244" y="1487002"/>
          <a:ext cx="2385908" cy="959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FF0000"/>
              </a:solidFill>
              <a:effectLst/>
            </a:rPr>
            <a:t>Экспертиза</a:t>
          </a:r>
        </a:p>
      </dsp:txBody>
      <dsp:txXfrm>
        <a:off x="1442085" y="1533843"/>
        <a:ext cx="2292226" cy="865853"/>
      </dsp:txXfrm>
    </dsp:sp>
    <dsp:sp modelId="{1EEB2D03-4702-4F7C-9869-693844C8406C}">
      <dsp:nvSpPr>
        <dsp:cNvPr id="0" name=""/>
        <dsp:cNvSpPr/>
      </dsp:nvSpPr>
      <dsp:spPr>
        <a:xfrm>
          <a:off x="1391889" y="2566480"/>
          <a:ext cx="2392619" cy="959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 smtClean="0">
              <a:solidFill>
                <a:srgbClr val="FF0000"/>
              </a:solidFill>
              <a:effectLst/>
            </a:rPr>
            <a:t>Итоги аттестации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38730" y="2613321"/>
        <a:ext cx="2298937" cy="865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4" cy="496253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5" y="1"/>
            <a:ext cx="2946134" cy="496253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C72B141C-8C36-4B94-8B2D-AD6B7C3ECEC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801"/>
            <a:ext cx="2946134" cy="49625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5" y="9428801"/>
            <a:ext cx="2946134" cy="49625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2EFECEC-5E2D-456E-A474-DFA1AB4E8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4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9E87A04A-1D79-4CE6-9FA4-7606F3ADCCAF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6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5527F5C3-C9F5-40F2-8017-BC469BB51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9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584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615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03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99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A79B9-795D-4F33-951B-5918FBFCB10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43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ЛК педагога -  Педагогическая аттестация  - Создать пакет</a:t>
            </a:r>
          </a:p>
          <a:p>
            <a:r>
              <a:rPr lang="ru-RU" dirty="0" smtClean="0"/>
              <a:t>При создании пакета  необходимо выбрать из списка – </a:t>
            </a:r>
          </a:p>
          <a:p>
            <a:r>
              <a:rPr lang="ru-RU" dirty="0" smtClean="0"/>
              <a:t> - заявленную категорию, </a:t>
            </a:r>
          </a:p>
          <a:p>
            <a:r>
              <a:rPr lang="ru-RU" dirty="0" smtClean="0"/>
              <a:t> - предмет (для школ и СПО)</a:t>
            </a:r>
          </a:p>
          <a:p>
            <a:r>
              <a:rPr lang="ru-RU" dirty="0" smtClean="0"/>
              <a:t> - должность</a:t>
            </a:r>
          </a:p>
          <a:p>
            <a:r>
              <a:rPr lang="ru-RU" dirty="0" smtClean="0"/>
              <a:t> - указать наличие льготы.</a:t>
            </a:r>
          </a:p>
          <a:p>
            <a:endParaRPr lang="ru-RU" dirty="0" smtClean="0"/>
          </a:p>
          <a:p>
            <a:r>
              <a:rPr lang="ru-RU" dirty="0" smtClean="0"/>
              <a:t>Приложить электронные документы </a:t>
            </a:r>
          </a:p>
          <a:p>
            <a:r>
              <a:rPr lang="ru-RU" dirty="0" smtClean="0"/>
              <a:t> - заявление</a:t>
            </a:r>
          </a:p>
          <a:p>
            <a:r>
              <a:rPr lang="ru-RU" dirty="0" smtClean="0"/>
              <a:t> - карту результативности</a:t>
            </a:r>
          </a:p>
          <a:p>
            <a:r>
              <a:rPr lang="ru-RU" dirty="0" smtClean="0"/>
              <a:t> - справку о прохождении тестирования</a:t>
            </a:r>
          </a:p>
          <a:p>
            <a:r>
              <a:rPr lang="ru-RU" dirty="0" smtClean="0"/>
              <a:t>-др. документы.</a:t>
            </a:r>
          </a:p>
          <a:p>
            <a:r>
              <a:rPr lang="ru-RU" dirty="0" smtClean="0"/>
              <a:t> Пакет можно формировать поэтапно в удобное время.</a:t>
            </a:r>
          </a:p>
          <a:p>
            <a:r>
              <a:rPr lang="ru-RU" dirty="0" smtClean="0"/>
              <a:t>Пакет можно отправить куратору ОО или удалить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AF3D5-1B80-4EF4-B75C-FF638E31CB44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629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629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629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76425" y="4715154"/>
            <a:ext cx="5841483" cy="4699835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Общее кол  ведомств – 13, из них 4 РФ </a:t>
            </a:r>
          </a:p>
          <a:p>
            <a:pPr marL="228600" indent="-228600"/>
            <a:r>
              <a:rPr lang="ru-RU" dirty="0" smtClean="0"/>
              <a:t> РТ - МОиН РТ, </a:t>
            </a:r>
            <a:r>
              <a:rPr lang="ru-RU" dirty="0" err="1" smtClean="0"/>
              <a:t>МДМиС</a:t>
            </a:r>
            <a:r>
              <a:rPr lang="ru-RU" dirty="0" smtClean="0"/>
              <a:t> РТ, Минкульт, </a:t>
            </a:r>
            <a:r>
              <a:rPr lang="ru-RU" dirty="0" err="1" smtClean="0"/>
              <a:t>Минздав</a:t>
            </a:r>
            <a:r>
              <a:rPr lang="ru-RU" dirty="0" smtClean="0"/>
              <a:t>, МИС РТ, Минтруд,  Министерство сельского хозяйства и продовольствия, Министерство лесного хозяйства, </a:t>
            </a:r>
            <a:r>
              <a:rPr lang="ru-RU" dirty="0" err="1" smtClean="0"/>
              <a:t>Татпотребсоюз</a:t>
            </a:r>
            <a:endParaRPr lang="ru-RU" dirty="0" smtClean="0"/>
          </a:p>
          <a:p>
            <a:pPr marL="228600" indent="-228600"/>
            <a:r>
              <a:rPr lang="ru-RU" dirty="0" smtClean="0"/>
              <a:t> РФ - ЦБ РФ,  МОиН РФ,  МЗ РФ,  МК РФ</a:t>
            </a:r>
          </a:p>
          <a:p>
            <a:endParaRPr lang="ru-RU" dirty="0" smtClean="0"/>
          </a:p>
          <a:p>
            <a:r>
              <a:rPr lang="ru-RU" dirty="0" smtClean="0"/>
              <a:t>2. Прочие организации – это детские дома, реабилитационные центры, межшкольные комбинаты, детские приюты и др.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AF3D5-1B80-4EF4-B75C-FF638E31CB44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76425" y="4715154"/>
            <a:ext cx="5841483" cy="4699835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Общее кол  ведомств – 13, из них 4 РФ </a:t>
            </a:r>
          </a:p>
          <a:p>
            <a:pPr marL="228600" indent="-228600"/>
            <a:r>
              <a:rPr lang="ru-RU" dirty="0" smtClean="0"/>
              <a:t> РТ - МОиН РТ, </a:t>
            </a:r>
            <a:r>
              <a:rPr lang="ru-RU" dirty="0" err="1" smtClean="0"/>
              <a:t>МДМиС</a:t>
            </a:r>
            <a:r>
              <a:rPr lang="ru-RU" dirty="0" smtClean="0"/>
              <a:t> РТ, Минкульт, </a:t>
            </a:r>
            <a:r>
              <a:rPr lang="ru-RU" dirty="0" err="1" smtClean="0"/>
              <a:t>Минздав</a:t>
            </a:r>
            <a:r>
              <a:rPr lang="ru-RU" dirty="0" smtClean="0"/>
              <a:t>, МИС РТ, Минтруд,  Министерство сельского хозяйства и продовольствия, Министерство лесного хозяйства, </a:t>
            </a:r>
            <a:r>
              <a:rPr lang="ru-RU" dirty="0" err="1" smtClean="0"/>
              <a:t>Татпотребсоюз</a:t>
            </a:r>
            <a:endParaRPr lang="ru-RU" dirty="0" smtClean="0"/>
          </a:p>
          <a:p>
            <a:pPr marL="228600" indent="-228600"/>
            <a:r>
              <a:rPr lang="ru-RU" dirty="0" smtClean="0"/>
              <a:t> РФ - ЦБ РФ,  МОиН РФ,  МЗ РФ,  МК РФ</a:t>
            </a:r>
          </a:p>
          <a:p>
            <a:endParaRPr lang="ru-RU" dirty="0" smtClean="0"/>
          </a:p>
          <a:p>
            <a:r>
              <a:rPr lang="ru-RU" dirty="0" smtClean="0"/>
              <a:t>2. Прочие организации – это детские дома, реабилитационные центры, межшкольные комбинаты, детские приюты и др.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AF3D5-1B80-4EF4-B75C-FF638E31CB44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91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62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62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87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62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62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629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799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14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0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9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3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1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2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3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4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5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40D98-67B8-4E26-A627-D95E4CF8B836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4437112"/>
            <a:ext cx="4989458" cy="1703735"/>
          </a:xfrm>
        </p:spPr>
        <p:txBody>
          <a:bodyPr>
            <a:noAutofit/>
          </a:bodyPr>
          <a:lstStyle/>
          <a:p>
            <a:pPr algn="r">
              <a:defRPr/>
            </a:pPr>
            <a:endParaRPr lang="ru-RU" sz="1800" b="1" i="1" dirty="0">
              <a:solidFill>
                <a:schemeClr val="tx2"/>
              </a:solidFill>
            </a:endParaRPr>
          </a:p>
          <a:p>
            <a:pPr algn="r">
              <a:defRPr/>
            </a:pPr>
            <a:endParaRPr lang="ru-RU" sz="1800" b="1" i="1" dirty="0" smtClean="0">
              <a:solidFill>
                <a:schemeClr val="tx2"/>
              </a:solidFill>
            </a:endParaRPr>
          </a:p>
          <a:p>
            <a:pPr algn="r">
              <a:defRPr/>
            </a:pPr>
            <a:endParaRPr lang="ru-RU" sz="1800" b="1" i="1" dirty="0">
              <a:solidFill>
                <a:schemeClr val="tx2"/>
              </a:solidFill>
            </a:endParaRPr>
          </a:p>
          <a:p>
            <a:pPr algn="r">
              <a:defRPr/>
            </a:pPr>
            <a:endParaRPr lang="ru-RU" sz="1800" b="1" i="1" dirty="0" smtClean="0">
              <a:solidFill>
                <a:schemeClr val="tx2"/>
              </a:solidFill>
            </a:endParaRPr>
          </a:p>
          <a:p>
            <a:pPr algn="r">
              <a:defRPr/>
            </a:pPr>
            <a:endParaRPr lang="ru-RU" sz="1800" b="1" i="1" dirty="0">
              <a:solidFill>
                <a:schemeClr val="tx2"/>
              </a:solidFill>
            </a:endParaRPr>
          </a:p>
          <a:p>
            <a:pPr algn="r">
              <a:defRPr/>
            </a:pPr>
            <a:endParaRPr lang="ru-RU" sz="1800" b="1" i="1" dirty="0" smtClean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00" y="-214338"/>
            <a:ext cx="9399608" cy="673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772816"/>
            <a:ext cx="85768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altLang="ru-RU" sz="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algn="ctr"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Аттестация педагогических работников образования Республики Татарстан в условиях реализации нового законодательства</a:t>
            </a:r>
            <a:endParaRPr lang="ru-RU" altLang="ru-RU" sz="3600" b="1" i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75" y="404664"/>
            <a:ext cx="8715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2543" y="6453336"/>
            <a:ext cx="9143999" cy="404664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Министерство образования и науки Республики Татарстан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4244511"/>
            <a:ext cx="547260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Г.М. Шаяхметова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ведущий консультант отдела кадровой политики Министерства образования и науки Республики Татарстан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08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10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813" y="81699"/>
            <a:ext cx="1146316" cy="6858000"/>
          </a:xfrm>
          <a:prstGeom prst="rect">
            <a:avLst/>
          </a:prstGeom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3" y="31984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80246" y="6356350"/>
            <a:ext cx="8892479" cy="52780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38112"/>
            <a:ext cx="83215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Нормативный документ  МО и Н РТ, </a:t>
            </a:r>
            <a:b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</a:br>
            <a: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определяющий задачи по аттестации </a:t>
            </a:r>
            <a:b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</a:br>
            <a: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на </a:t>
            </a:r>
            <a:r>
              <a:rPr lang="ru-RU" altLang="ru-RU" sz="26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2018/2019 </a:t>
            </a:r>
            <a: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учебный </a:t>
            </a:r>
            <a:r>
              <a:rPr lang="ru-RU" altLang="ru-RU" sz="26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1253" y="1567289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buClr>
                <a:srgbClr val="002060"/>
              </a:buClr>
              <a:buFont typeface="Wingdings" pitchFamily="2" charset="2"/>
              <a:buChar char="§"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551837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МО и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НРТ</a:t>
            </a:r>
          </a:p>
          <a:p>
            <a:pPr algn="ctr">
              <a:buClr>
                <a:schemeClr val="accent3"/>
              </a:buClr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июня 2018 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под-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1025/18 </a:t>
            </a:r>
            <a:endParaRPr lang="ru-RU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итогах аттестации педагогических работников образования РТ в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2017/2018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и задачах по аттестации на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год»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11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813" y="81699"/>
            <a:ext cx="1146316" cy="6858000"/>
          </a:xfrm>
          <a:prstGeom prst="rect">
            <a:avLst/>
          </a:prstGeom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3" y="31984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80246" y="6356350"/>
            <a:ext cx="8892479" cy="52780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38112"/>
            <a:ext cx="83215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1 задача </a:t>
            </a:r>
            <a: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по аттестации </a:t>
            </a:r>
            <a:b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</a:br>
            <a: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на </a:t>
            </a:r>
            <a:r>
              <a:rPr lang="ru-RU" altLang="ru-RU" sz="26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2018/2019 </a:t>
            </a:r>
            <a: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учебный </a:t>
            </a:r>
            <a:r>
              <a:rPr lang="ru-RU" altLang="ru-RU" sz="26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1253" y="1567289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buClr>
                <a:srgbClr val="002060"/>
              </a:buClr>
              <a:buFont typeface="Wingdings" pitchFamily="2" charset="2"/>
              <a:buChar char="§"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0733" y="1942439"/>
            <a:ext cx="7411707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E6B91E"/>
              </a:buClr>
              <a:defRPr/>
            </a:pPr>
            <a:r>
              <a:rPr lang="ru-RU" altLang="ru-RU" sz="2400" b="1" u="sng" dirty="0" smtClean="0">
                <a:solidFill>
                  <a:srgbClr val="7030A0"/>
                </a:solidFill>
                <a:latin typeface="+mj-lt"/>
              </a:rPr>
              <a:t>п. 6 приказа</a:t>
            </a:r>
          </a:p>
          <a:p>
            <a:pPr algn="ctr">
              <a:lnSpc>
                <a:spcPct val="80000"/>
              </a:lnSpc>
              <a:buClr>
                <a:srgbClr val="E6B91E"/>
              </a:buClr>
              <a:defRPr/>
            </a:pPr>
            <a:r>
              <a:rPr lang="ru-RU" altLang="ru-RU" sz="2400" b="1" u="sng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+mj-lt"/>
              </a:rPr>
              <a:t>Для  </a:t>
            </a:r>
            <a:r>
              <a:rPr lang="ru-RU" altLang="ru-RU" sz="2400" b="1" u="sng" dirty="0">
                <a:solidFill>
                  <a:srgbClr val="FF0000"/>
                </a:solidFill>
                <a:latin typeface="+mj-lt"/>
              </a:rPr>
              <a:t>ОО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+mj-lt"/>
              </a:rPr>
              <a:t>:</a:t>
            </a:r>
          </a:p>
          <a:p>
            <a:pPr algn="ctr">
              <a:lnSpc>
                <a:spcPct val="80000"/>
              </a:lnSpc>
              <a:buClr>
                <a:srgbClr val="E6B91E"/>
              </a:buClr>
              <a:defRPr/>
            </a:pPr>
            <a:r>
              <a:rPr lang="ru-RU" altLang="ru-RU" sz="2400" b="1" u="sng" dirty="0" smtClean="0">
                <a:solidFill>
                  <a:srgbClr val="002060"/>
                </a:solidFill>
                <a:latin typeface="+mj-lt"/>
              </a:rPr>
              <a:t>проведение </a:t>
            </a:r>
            <a:r>
              <a:rPr lang="ru-RU" altLang="ru-RU" sz="2400" b="1" u="sng" dirty="0">
                <a:solidFill>
                  <a:srgbClr val="002060"/>
                </a:solidFill>
                <a:latin typeface="+mj-lt"/>
              </a:rPr>
              <a:t>аттестации на 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+mj-lt"/>
              </a:rPr>
              <a:t>СЗД</a:t>
            </a:r>
          </a:p>
          <a:p>
            <a:pPr algn="ctr">
              <a:lnSpc>
                <a:spcPct val="80000"/>
              </a:lnSpc>
              <a:buClr>
                <a:srgbClr val="E6B91E"/>
              </a:buClr>
              <a:defRPr/>
            </a:pPr>
            <a:endParaRPr lang="ru-RU" altLang="ru-RU" sz="2400" b="1" u="sng" dirty="0" smtClean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80000"/>
              </a:lnSpc>
              <a:buClr>
                <a:srgbClr val="E6B91E"/>
              </a:buClr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в </a:t>
            </a:r>
            <a:r>
              <a:rPr lang="ru-RU" altLang="ru-RU" sz="2400" dirty="0">
                <a:solidFill>
                  <a:srgbClr val="002060"/>
                </a:solidFill>
                <a:latin typeface="+mj-lt"/>
              </a:rPr>
              <a:t>педагогических коллективах провести разъяснительную работу  о необходимости 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составления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индивидуальных </a:t>
            </a:r>
            <a:r>
              <a:rPr lang="ru-RU" altLang="ru-RU" sz="2400" b="1" dirty="0">
                <a:solidFill>
                  <a:srgbClr val="FF0000"/>
                </a:solidFill>
              </a:rPr>
              <a:t>планов </a:t>
            </a:r>
            <a:r>
              <a:rPr lang="ru-RU" altLang="ru-RU" sz="2400" dirty="0">
                <a:solidFill>
                  <a:srgbClr val="002060"/>
                </a:solidFill>
              </a:rPr>
              <a:t>повышения профессионального уровня на следующий межаттестационный </a:t>
            </a:r>
            <a:r>
              <a:rPr lang="ru-RU" altLang="ru-RU" sz="2400" dirty="0" smtClean="0">
                <a:solidFill>
                  <a:srgbClr val="002060"/>
                </a:solidFill>
              </a:rPr>
              <a:t>период, на основании этого </a:t>
            </a:r>
            <a:r>
              <a:rPr lang="ru-RU" altLang="ru-RU" sz="2400" dirty="0" smtClean="0">
                <a:solidFill>
                  <a:srgbClr val="FF0000"/>
                </a:solidFill>
              </a:rPr>
              <a:t>перспективный план </a:t>
            </a:r>
            <a:r>
              <a:rPr lang="ru-RU" altLang="ru-RU" sz="2400" dirty="0" smtClean="0">
                <a:solidFill>
                  <a:srgbClr val="002060"/>
                </a:solidFill>
              </a:rPr>
              <a:t>повышения квалификации педагогов в организации, в районе</a:t>
            </a:r>
          </a:p>
          <a:p>
            <a:pPr algn="ctr">
              <a:lnSpc>
                <a:spcPct val="80000"/>
              </a:lnSpc>
              <a:buClr>
                <a:srgbClr val="E6B91E"/>
              </a:buClr>
              <a:buFontTx/>
              <a:buChar char="-"/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+mj-lt"/>
              </a:rPr>
              <a:t>         </a:t>
            </a:r>
            <a:endParaRPr lang="ru-RU" altLang="ru-RU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27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12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813" y="81699"/>
            <a:ext cx="1146316" cy="6858000"/>
          </a:xfrm>
          <a:prstGeom prst="rect">
            <a:avLst/>
          </a:prstGeom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3" y="31984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80246" y="6356350"/>
            <a:ext cx="8892479" cy="52780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38112"/>
            <a:ext cx="83215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2 задача </a:t>
            </a:r>
            <a: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по аттестации </a:t>
            </a:r>
            <a:b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</a:br>
            <a: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на </a:t>
            </a:r>
            <a:r>
              <a:rPr lang="ru-RU" altLang="ru-RU" sz="26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2018/2019 </a:t>
            </a:r>
            <a: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учебный </a:t>
            </a:r>
            <a:r>
              <a:rPr lang="ru-RU" altLang="ru-RU" sz="26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1253" y="1567289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buClr>
                <a:srgbClr val="002060"/>
              </a:buClr>
              <a:buFont typeface="Wingdings" pitchFamily="2" charset="2"/>
              <a:buChar char="§"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0733" y="1942439"/>
            <a:ext cx="74117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E6B91E"/>
              </a:buClr>
              <a:defRPr/>
            </a:pPr>
            <a:r>
              <a:rPr lang="ru-RU" altLang="ru-RU" sz="2400" b="1" u="sng" dirty="0" smtClean="0">
                <a:solidFill>
                  <a:srgbClr val="7030A0"/>
                </a:solidFill>
                <a:latin typeface="+mj-lt"/>
              </a:rPr>
              <a:t>п.5 приказа</a:t>
            </a:r>
            <a:endParaRPr lang="ru-RU" altLang="ru-RU" sz="2400" b="1" u="sng" dirty="0">
              <a:solidFill>
                <a:srgbClr val="7030A0"/>
              </a:solidFill>
              <a:latin typeface="+mj-lt"/>
            </a:endParaRPr>
          </a:p>
          <a:p>
            <a:pPr algn="ctr">
              <a:lnSpc>
                <a:spcPct val="80000"/>
              </a:lnSpc>
              <a:buClr>
                <a:srgbClr val="E6B91E"/>
              </a:buClr>
              <a:defRPr/>
            </a:pPr>
            <a:r>
              <a:rPr lang="ru-RU" altLang="ru-RU" sz="3200" b="1" u="sng" dirty="0" smtClean="0">
                <a:solidFill>
                  <a:srgbClr val="FF0000"/>
                </a:solidFill>
                <a:latin typeface="+mj-lt"/>
              </a:rPr>
              <a:t>Обязательная аттестация руководителей </a:t>
            </a:r>
            <a:r>
              <a:rPr lang="ru-RU" altLang="ru-RU" sz="3200" b="1" u="sng" dirty="0">
                <a:solidFill>
                  <a:srgbClr val="FF0000"/>
                </a:solidFill>
                <a:latin typeface="+mj-lt"/>
              </a:rPr>
              <a:t>образовательных </a:t>
            </a:r>
            <a:r>
              <a:rPr lang="ru-RU" altLang="ru-RU" sz="3200" b="1" u="sng" dirty="0" smtClean="0">
                <a:solidFill>
                  <a:srgbClr val="FF0000"/>
                </a:solidFill>
                <a:latin typeface="+mj-lt"/>
              </a:rPr>
              <a:t>организаций на СКТ</a:t>
            </a:r>
          </a:p>
          <a:p>
            <a:pPr algn="ctr">
              <a:lnSpc>
                <a:spcPct val="80000"/>
              </a:lnSpc>
              <a:buClr>
                <a:srgbClr val="E6B91E"/>
              </a:buClr>
              <a:defRPr/>
            </a:pPr>
            <a:endParaRPr lang="ru-RU" altLang="ru-RU" sz="3200" b="1" u="sng" dirty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80000"/>
              </a:lnSpc>
              <a:buClr>
                <a:srgbClr val="E6B91E"/>
              </a:buClr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методических задач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обеспечению роста квалификации педагогических работников</a:t>
            </a: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13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813" y="81699"/>
            <a:ext cx="1146316" cy="6858000"/>
          </a:xfrm>
          <a:prstGeom prst="rect">
            <a:avLst/>
          </a:prstGeom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3" y="31984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80246" y="6356350"/>
            <a:ext cx="8892479" cy="52780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38112"/>
            <a:ext cx="83215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3 задача </a:t>
            </a:r>
            <a: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по аттестации </a:t>
            </a:r>
            <a:b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</a:br>
            <a: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на </a:t>
            </a:r>
            <a:r>
              <a:rPr lang="ru-RU" altLang="ru-RU" sz="26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2018/2019 </a:t>
            </a:r>
            <a: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учебный </a:t>
            </a:r>
            <a:r>
              <a:rPr lang="ru-RU" altLang="ru-RU" sz="26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567289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buClr>
                <a:srgbClr val="002060"/>
              </a:buClr>
              <a:buFont typeface="Wingdings" pitchFamily="2" charset="2"/>
              <a:buChar char="§"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0733" y="1942439"/>
            <a:ext cx="7411707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E6B91E"/>
              </a:buClr>
              <a:defRPr/>
            </a:pPr>
            <a:r>
              <a:rPr lang="ru-RU" altLang="ru-RU" sz="2400" b="1" u="sng" dirty="0" smtClean="0">
                <a:solidFill>
                  <a:srgbClr val="7030A0"/>
                </a:solidFill>
                <a:latin typeface="+mj-lt"/>
              </a:rPr>
              <a:t>п.8 приказа</a:t>
            </a:r>
          </a:p>
          <a:p>
            <a:pPr algn="ctr">
              <a:lnSpc>
                <a:spcPct val="80000"/>
              </a:lnSpc>
              <a:buClr>
                <a:srgbClr val="E6B91E"/>
              </a:buClr>
              <a:defRPr/>
            </a:pPr>
            <a:r>
              <a:rPr lang="ru-RU" altLang="ru-RU" sz="2400" b="1" u="sng" dirty="0" smtClean="0">
                <a:solidFill>
                  <a:srgbClr val="FF0000"/>
                </a:solidFill>
                <a:latin typeface="+mj-lt"/>
              </a:rPr>
              <a:t>Для  </a:t>
            </a:r>
            <a:r>
              <a:rPr lang="ru-RU" altLang="ru-RU" sz="2400" b="1" u="sng" dirty="0">
                <a:solidFill>
                  <a:srgbClr val="FF0000"/>
                </a:solidFill>
                <a:latin typeface="+mj-lt"/>
              </a:rPr>
              <a:t>ОО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+mj-lt"/>
              </a:rPr>
              <a:t>:</a:t>
            </a:r>
          </a:p>
          <a:p>
            <a:pPr algn="ctr">
              <a:lnSpc>
                <a:spcPct val="80000"/>
              </a:lnSpc>
              <a:buClr>
                <a:srgbClr val="E6B91E"/>
              </a:buClr>
              <a:defRPr/>
            </a:pPr>
            <a:endParaRPr lang="ru-RU" altLang="ru-RU" sz="2400" b="1" u="sng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80000"/>
              </a:lnSpc>
              <a:buClr>
                <a:srgbClr val="E6B91E"/>
              </a:buClr>
              <a:buFontTx/>
              <a:buChar char="-"/>
              <a:defRPr/>
            </a:pPr>
            <a:r>
              <a:rPr lang="ru-RU" altLang="ru-RU" sz="2000" dirty="0">
                <a:solidFill>
                  <a:srgbClr val="00B0F0"/>
                </a:solidFill>
              </a:rPr>
              <a:t>организовать предварительное изучение со всеми кураторами педагогической аттестации Руководства по работе  с формами документов по аттестации в информационной системе «Электронное образование в Республике Татарстан»</a:t>
            </a:r>
          </a:p>
          <a:p>
            <a:pPr algn="ctr">
              <a:lnSpc>
                <a:spcPct val="80000"/>
              </a:lnSpc>
              <a:buClr>
                <a:srgbClr val="E6B91E"/>
              </a:buClr>
              <a:buFontTx/>
              <a:buChar char="-"/>
              <a:defRPr/>
            </a:pPr>
            <a:r>
              <a:rPr lang="ru-RU" altLang="ru-RU" sz="3200" dirty="0"/>
              <a:t> </a:t>
            </a:r>
            <a:r>
              <a:rPr lang="ru-RU" altLang="ru-RU" sz="2400" dirty="0">
                <a:solidFill>
                  <a:srgbClr val="FF0000"/>
                </a:solidFill>
              </a:rPr>
              <a:t>(интерфейс кураторов)</a:t>
            </a:r>
          </a:p>
          <a:p>
            <a:pPr algn="ctr">
              <a:lnSpc>
                <a:spcPct val="80000"/>
              </a:lnSpc>
              <a:buClr>
                <a:srgbClr val="E6B91E"/>
              </a:buClr>
              <a:defRPr/>
            </a:pPr>
            <a:r>
              <a:rPr lang="ru-RU" altLang="ru-RU" sz="3200" dirty="0" smtClean="0">
                <a:solidFill>
                  <a:srgbClr val="FF0000"/>
                </a:solidFill>
                <a:latin typeface="+mj-lt"/>
              </a:rPr>
              <a:t>ДЛЯ МК</a:t>
            </a:r>
            <a:r>
              <a:rPr lang="ru-RU" altLang="ru-RU" sz="3200" dirty="0" smtClean="0">
                <a:solidFill>
                  <a:srgbClr val="002060"/>
                </a:solidFill>
                <a:latin typeface="+mj-lt"/>
              </a:rPr>
              <a:t>:</a:t>
            </a:r>
          </a:p>
          <a:p>
            <a:pPr algn="ctr">
              <a:lnSpc>
                <a:spcPct val="80000"/>
              </a:lnSpc>
              <a:buClr>
                <a:srgbClr val="E6B91E"/>
              </a:buClr>
              <a:defRPr/>
            </a:pPr>
            <a:r>
              <a:rPr lang="ru-RU" altLang="ru-RU" sz="3200" dirty="0" smtClean="0">
                <a:solidFill>
                  <a:srgbClr val="002060"/>
                </a:solidFill>
                <a:latin typeface="+mj-lt"/>
              </a:rPr>
              <a:t>обеспечить качественную работу внешних экспертов, проинструктировать внутренних экспертов </a:t>
            </a:r>
          </a:p>
          <a:p>
            <a:pPr algn="ctr">
              <a:lnSpc>
                <a:spcPct val="80000"/>
              </a:lnSpc>
              <a:buClr>
                <a:srgbClr val="E6B91E"/>
              </a:buClr>
              <a:defRPr/>
            </a:pPr>
            <a:r>
              <a:rPr lang="ru-RU" altLang="ru-RU" sz="3200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ru-RU" altLang="ru-RU" sz="1400" dirty="0" smtClean="0">
                <a:solidFill>
                  <a:srgbClr val="FF0000"/>
                </a:solidFill>
                <a:latin typeface="+mj-lt"/>
              </a:rPr>
              <a:t>скорректировать их список, если 2 предмета, 2 раза заполнить в системе</a:t>
            </a:r>
            <a:r>
              <a:rPr lang="ru-RU" altLang="ru-RU" sz="3200" dirty="0" smtClean="0">
                <a:solidFill>
                  <a:srgbClr val="002060"/>
                </a:solidFill>
                <a:latin typeface="+mj-lt"/>
              </a:rPr>
              <a:t>)</a:t>
            </a:r>
            <a:endParaRPr lang="ru-RU" altLang="ru-RU" sz="3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79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14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813" y="81699"/>
            <a:ext cx="1146316" cy="6858000"/>
          </a:xfrm>
          <a:prstGeom prst="rect">
            <a:avLst/>
          </a:prstGeom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3" y="31984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80246" y="6356350"/>
            <a:ext cx="8892479" cy="52780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38112"/>
            <a:ext cx="83215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4 задача </a:t>
            </a:r>
            <a: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по аттестации </a:t>
            </a:r>
            <a:b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</a:br>
            <a: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на </a:t>
            </a:r>
            <a:r>
              <a:rPr lang="ru-RU" altLang="ru-RU" sz="26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2018/2019 </a:t>
            </a:r>
            <a:r>
              <a:rPr lang="ru-RU" altLang="ru-RU" sz="26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учебный </a:t>
            </a:r>
            <a:r>
              <a:rPr lang="ru-RU" altLang="ru-RU" sz="26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год</a:t>
            </a:r>
          </a:p>
          <a:p>
            <a:pPr algn="ctr"/>
            <a:r>
              <a:rPr lang="ru-RU" altLang="ru-RU" sz="2600" b="1" dirty="0" smtClean="0">
                <a:solidFill>
                  <a:srgbClr val="7030A0"/>
                </a:solidFill>
                <a:ea typeface="Tahoma" pitchFamily="34" charset="0"/>
                <a:cs typeface="Tahoma" pitchFamily="34" charset="0"/>
              </a:rPr>
              <a:t>п.8 приказа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1253" y="1567289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buClr>
                <a:srgbClr val="002060"/>
              </a:buClr>
              <a:buFont typeface="Wingdings" pitchFamily="2" charset="2"/>
              <a:buChar char="§"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7129" y="2274838"/>
            <a:ext cx="736967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E6B91E"/>
              </a:buClr>
            </a:pPr>
            <a:r>
              <a:rPr lang="ru-RU" altLang="ru-RU" sz="3200" b="1" dirty="0" smtClean="0">
                <a:solidFill>
                  <a:srgbClr val="FF0000"/>
                </a:solidFill>
              </a:rPr>
              <a:t>Муниципальным кураторам!</a:t>
            </a:r>
            <a:endParaRPr lang="ru-RU" altLang="ru-RU" sz="32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buClr>
                <a:srgbClr val="E6B91E"/>
              </a:buClr>
            </a:pPr>
            <a:r>
              <a:rPr lang="ru-RU" altLang="ru-RU" sz="3200" b="1" dirty="0" smtClean="0">
                <a:solidFill>
                  <a:srgbClr val="002060"/>
                </a:solidFill>
              </a:rPr>
              <a:t>Довести до сведения всех аттестуемых педагогов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своевременно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 внесение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изменений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в процедуры проведения аттестации, проверить аттестационные уголки в ОО, образцы документов,  журналы регистрации заявлений!</a:t>
            </a:r>
          </a:p>
          <a:p>
            <a:pPr algn="ctr">
              <a:lnSpc>
                <a:spcPct val="80000"/>
              </a:lnSpc>
              <a:buClr>
                <a:srgbClr val="E6B91E"/>
              </a:buClr>
            </a:pPr>
            <a:r>
              <a:rPr lang="ru-RU" altLang="ru-RU" sz="3200" b="1" dirty="0" smtClean="0">
                <a:solidFill>
                  <a:srgbClr val="002060"/>
                </a:solidFill>
              </a:rPr>
              <a:t>Ознакомить после экспертизы</a:t>
            </a:r>
          </a:p>
          <a:p>
            <a:pPr algn="ctr">
              <a:lnSpc>
                <a:spcPct val="80000"/>
              </a:lnSpc>
              <a:buClr>
                <a:srgbClr val="E6B91E"/>
              </a:buClr>
            </a:pPr>
            <a:r>
              <a:rPr lang="ru-RU" altLang="ru-RU" sz="32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с ЭЗ в течение 3 дней!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15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253" y="1385012"/>
            <a:ext cx="822350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200" b="1" dirty="0">
              <a:solidFill>
                <a:srgbClr val="1F497D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583" y="0"/>
            <a:ext cx="1403648" cy="6858000"/>
          </a:xfrm>
          <a:prstGeom prst="rect">
            <a:avLst/>
          </a:prstGeom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3" y="31984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51520" y="5715016"/>
            <a:ext cx="8892479" cy="85725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146922"/>
              </p:ext>
            </p:extLst>
          </p:nvPr>
        </p:nvGraphicFramePr>
        <p:xfrm>
          <a:off x="571472" y="-89138"/>
          <a:ext cx="8345113" cy="6051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0637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</a:rPr>
                        <a:t>          </a:t>
                      </a:r>
                      <a:endParaRPr lang="ru-RU" altLang="ru-RU" sz="2800" b="1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altLang="ru-RU" sz="2800" b="1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altLang="ru-RU" sz="2800" b="1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Для решения этих задач необходимо: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оказывать методическую и </a:t>
                      </a: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консультационную</a:t>
                      </a: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поддержку педагогическим работникам при прохождении процедур аттестации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Активизировать работу </a:t>
                      </a: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по обобщению педагогического опыта </a:t>
                      </a: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работников образовательных организаций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altLang="ru-RU" sz="1800" b="1" u="sng" dirty="0" smtClean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Приоритетные направления кадровой политики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2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16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253" y="1385012"/>
            <a:ext cx="822350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200" b="1" dirty="0">
              <a:solidFill>
                <a:srgbClr val="1F497D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583" y="0"/>
            <a:ext cx="1403648" cy="6858000"/>
          </a:xfrm>
          <a:prstGeom prst="rect">
            <a:avLst/>
          </a:prstGeom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3" y="31984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51520" y="5715016"/>
            <a:ext cx="8892479" cy="85725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71472" y="-89138"/>
          <a:ext cx="8345113" cy="5606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0637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</a:rPr>
                        <a:t>          </a:t>
                      </a:r>
                      <a:endParaRPr lang="ru-RU" altLang="ru-RU" sz="2800" b="1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altLang="ru-RU" sz="2800" b="1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Разработать и утвердить </a:t>
                      </a: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перспективный план </a:t>
                      </a: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проведения аттестации педагогических работников в организации, </a:t>
                      </a: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с учетом качества образования, </a:t>
                      </a: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результативности работы каждого педагога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altLang="ru-RU" sz="1800" b="1" u="sng" dirty="0" smtClean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Приоритетные направления кадровой политики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7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17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253" y="1385012"/>
            <a:ext cx="822350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200" b="1" dirty="0">
              <a:solidFill>
                <a:srgbClr val="1F497D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583" y="0"/>
            <a:ext cx="1403648" cy="6858000"/>
          </a:xfrm>
          <a:prstGeom prst="rect">
            <a:avLst/>
          </a:prstGeom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3" y="31984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51520" y="5715016"/>
            <a:ext cx="8892479" cy="85725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71472" y="-89138"/>
          <a:ext cx="8345113" cy="5606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0637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</a:rPr>
                        <a:t>          </a:t>
                      </a:r>
                      <a:endParaRPr lang="ru-RU" altLang="ru-RU" sz="2800" b="1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altLang="ru-RU" sz="2800" b="1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 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altLang="ru-RU" sz="2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Контролировать разработку и утверждение у каждого педагога, имеющего квалификационную категорию, </a:t>
                      </a:r>
                      <a:r>
                        <a:rPr lang="ru-RU" alt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индивидуальный план работы </a:t>
                      </a:r>
                      <a:r>
                        <a:rPr lang="ru-RU" altLang="ru-RU" sz="2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на межаттестационный период </a:t>
                      </a:r>
                      <a:r>
                        <a:rPr lang="ru-RU" alt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по повышению профессионального уровня, </a:t>
                      </a:r>
                      <a:r>
                        <a:rPr lang="ru-RU" altLang="ru-RU" sz="2400" b="1" dirty="0" smtClean="0">
                          <a:solidFill>
                            <a:srgbClr val="00B0F0"/>
                          </a:solidFill>
                          <a:latin typeface="Arial Black" pitchFamily="34" charset="0"/>
                        </a:rPr>
                        <a:t>размещение этих планов на личных сайтах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9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18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253" y="1385012"/>
            <a:ext cx="822350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200" b="1" dirty="0">
              <a:solidFill>
                <a:srgbClr val="1F497D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583" y="0"/>
            <a:ext cx="1403648" cy="6858000"/>
          </a:xfrm>
          <a:prstGeom prst="rect">
            <a:avLst/>
          </a:prstGeom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3" y="31984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51520" y="5715016"/>
            <a:ext cx="8892479" cy="85725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145926"/>
              </p:ext>
            </p:extLst>
          </p:nvPr>
        </p:nvGraphicFramePr>
        <p:xfrm>
          <a:off x="571472" y="-89138"/>
          <a:ext cx="8345113" cy="5606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0637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</a:rPr>
                        <a:t>          </a:t>
                      </a: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altLang="ru-RU" sz="4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Муниципальным кураторам</a:t>
                      </a:r>
                      <a:r>
                        <a:rPr lang="ru-RU" altLang="ru-RU" sz="2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: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2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Обязательно заполнять поля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2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«Предложения » и «Рекомендации»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2400" b="1" dirty="0" smtClean="0">
                          <a:solidFill>
                            <a:srgbClr val="00B0F0"/>
                          </a:solidFill>
                          <a:latin typeface="Arial Black" pitchFamily="34" charset="0"/>
                        </a:rPr>
                        <a:t>Будет возможность распечатать протокол, приказ своего района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2400" b="1" dirty="0" smtClean="0">
                          <a:solidFill>
                            <a:srgbClr val="00B0F0"/>
                          </a:solidFill>
                          <a:latin typeface="Arial Black" pitchFamily="34" charset="0"/>
                        </a:rPr>
                        <a:t>Обратите внимание педагогов  на оповещения сверху!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Сроки процедур аттестации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005637"/>
              </p:ext>
            </p:extLst>
          </p:nvPr>
        </p:nvGraphicFramePr>
        <p:xfrm>
          <a:off x="899593" y="1818720"/>
          <a:ext cx="7632847" cy="4429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9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этап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функции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начало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окончание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Подача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заявлений, дополнение пакета подтверждающими документами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01.10.2018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31.10.2018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Работа кураторов ОО и МР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01.10.2018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31.10.2018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Работа куратора МОиН РТ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01.10.2018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31.10.2018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4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Профтестирование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01.11.2018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15.11.2018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Экспертиза пакетов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16.11.201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30.11.2018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6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Работа АК РТ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01.12.2018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28.12.2018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Мониторинг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14.01.2018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29.01.2018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7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9C6212-9C0E-44D4-88DC-F85C11DACF33}" type="slidenum">
              <a:rPr lang="ru-RU" altLang="ru-RU" sz="1200">
                <a:solidFill>
                  <a:srgbClr val="045C75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200">
              <a:solidFill>
                <a:srgbClr val="045C75"/>
              </a:solidFill>
              <a:latin typeface="Arial" pitchFamily="34" charset="0"/>
            </a:endParaRPr>
          </a:p>
        </p:txBody>
      </p:sp>
      <p:sp>
        <p:nvSpPr>
          <p:cNvPr id="819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59632" y="1340768"/>
            <a:ext cx="7274768" cy="4017045"/>
          </a:xfrm>
        </p:spPr>
        <p:txBody>
          <a:bodyPr rtlCol="0">
            <a:normAutofit fontScale="90000"/>
          </a:bodyPr>
          <a:lstStyle/>
          <a:p>
            <a:pPr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Федеральный Закон</a:t>
            </a:r>
            <a:br>
              <a:rPr lang="ru-RU" altLang="ru-RU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27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700" b="1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«Об образовании в Российской Федерации»</a:t>
            </a:r>
            <a:br>
              <a:rPr lang="ru-RU" altLang="ru-RU" sz="2700" b="1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</a:t>
            </a:r>
            <a:r>
              <a:rPr lang="ru-RU" altLang="ru-RU" sz="2000" b="1" u="sng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</a:t>
            </a:r>
            <a:br>
              <a:rPr lang="ru-RU" altLang="ru-RU" sz="2000" b="1" u="sng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1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аттестация педагогических работников проводится</a:t>
            </a:r>
            <a:b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оценки их профессиональной деятельности</a:t>
            </a:r>
            <a:r>
              <a:rPr lang="ru-RU" altLang="ru-RU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аттестация педагогических работников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СЗД проводится АК,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формируемыми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аттестация педагогических работников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1, высшую категорию проводится 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уполномоченными органами государственной власти субъектов Российской Федерации</a:t>
            </a:r>
            <a:b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порядок проведения аттестации педагогических работников устанавливается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</a:t>
            </a:r>
            <a:b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Номер слайда 1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249CAF0-8AD9-4A0A-8B5A-868EA5429175}" type="slidenum">
              <a:rPr lang="ru-RU" altLang="ru-RU" sz="1200">
                <a:solidFill>
                  <a:schemeClr val="tx1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2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80246" y="6093296"/>
            <a:ext cx="8892479" cy="395428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243" y="404664"/>
            <a:ext cx="1051397" cy="5544616"/>
          </a:xfrm>
          <a:prstGeom prst="rect">
            <a:avLst/>
          </a:prstGeom>
        </p:spPr>
      </p:pic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51" y="31984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20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253" y="1385012"/>
            <a:ext cx="822350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200" b="1" dirty="0">
              <a:solidFill>
                <a:srgbClr val="1F497D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583" y="0"/>
            <a:ext cx="1403648" cy="6858000"/>
          </a:xfrm>
          <a:prstGeom prst="rect">
            <a:avLst/>
          </a:prstGeom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3" y="31984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51520" y="5715016"/>
            <a:ext cx="8892479" cy="85725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860734"/>
              </p:ext>
            </p:extLst>
          </p:nvPr>
        </p:nvGraphicFramePr>
        <p:xfrm>
          <a:off x="571472" y="-89138"/>
          <a:ext cx="8345113" cy="585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0637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</a:rPr>
                        <a:t>          </a:t>
                      </a: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       </a:t>
                      </a:r>
                      <a:r>
                        <a:rPr lang="ru-RU" altLang="ru-RU" sz="2800" b="1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Муницципальным</a:t>
                      </a: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кураторам:</a:t>
                      </a:r>
                      <a:endParaRPr lang="ru-RU" altLang="ru-RU" sz="2800" b="1" dirty="0" smtClean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  <a:p>
                      <a:pPr marL="514350" indent="-5143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AutoNum type="arabicPeriod"/>
                      </a:pPr>
                      <a:r>
                        <a:rPr lang="ru-RU" altLang="ru-RU" sz="2800" b="1" dirty="0" smtClean="0">
                          <a:solidFill>
                            <a:srgbClr val="09025E"/>
                          </a:solidFill>
                          <a:latin typeface="Arial Black" pitchFamily="34" charset="0"/>
                        </a:rPr>
                        <a:t>Обновляйте список экспертов </a:t>
                      </a:r>
                      <a:r>
                        <a:rPr lang="ru-RU" altLang="ru-RU" sz="2800" b="1" dirty="0" smtClean="0">
                          <a:solidFill>
                            <a:srgbClr val="FF5050"/>
                          </a:solidFill>
                          <a:latin typeface="Arial Black" pitchFamily="34" charset="0"/>
                        </a:rPr>
                        <a:t>в Системе до 01.10.2018</a:t>
                      </a:r>
                      <a:r>
                        <a:rPr lang="ru-RU" altLang="ru-RU" sz="2800" b="1" dirty="0" smtClean="0">
                          <a:solidFill>
                            <a:srgbClr val="09025E"/>
                          </a:solidFill>
                          <a:latin typeface="Arial Black" pitchFamily="34" charset="0"/>
                        </a:rPr>
                        <a:t>(чтоб были все направления)</a:t>
                      </a:r>
                    </a:p>
                    <a:p>
                      <a:pPr marL="514350" indent="-5143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AutoNum type="arabicPeriod"/>
                      </a:pPr>
                      <a:r>
                        <a:rPr lang="ru-RU" altLang="ru-RU" sz="2800" b="1" dirty="0" smtClean="0">
                          <a:solidFill>
                            <a:srgbClr val="09025E"/>
                          </a:solidFill>
                          <a:latin typeface="Arial Black" pitchFamily="34" charset="0"/>
                        </a:rPr>
                        <a:t>Проведите с ними </a:t>
                      </a:r>
                      <a:r>
                        <a:rPr lang="ru-RU" altLang="ru-RU" sz="2800" b="1" dirty="0" smtClean="0">
                          <a:solidFill>
                            <a:srgbClr val="FF5050"/>
                          </a:solidFill>
                          <a:latin typeface="Arial Black" pitchFamily="34" charset="0"/>
                        </a:rPr>
                        <a:t>обучение, инструктаж </a:t>
                      </a:r>
                      <a:r>
                        <a:rPr lang="ru-RU" altLang="ru-RU" sz="28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(заключение, листы, баллы чтоб совпадали) ИРО обучит до 30.10.2018</a:t>
                      </a:r>
                    </a:p>
                    <a:p>
                      <a:pPr marL="514350" indent="-5143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AutoNum type="arabicPeriod"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Заранее уточняйте, </a:t>
                      </a:r>
                      <a:r>
                        <a:rPr lang="ru-RU" altLang="ru-RU" sz="2800" b="1" dirty="0" smtClean="0">
                          <a:solidFill>
                            <a:srgbClr val="09025E"/>
                          </a:solidFill>
                          <a:latin typeface="Arial Black" pitchFamily="34" charset="0"/>
                        </a:rPr>
                        <a:t>кто подлежит экспертизе, будут проводить </a:t>
                      </a:r>
                      <a:r>
                        <a:rPr lang="ru-RU" altLang="ru-RU" sz="2800" b="1" smtClean="0">
                          <a:solidFill>
                            <a:srgbClr val="09025E"/>
                          </a:solidFill>
                          <a:latin typeface="Arial Black" pitchFamily="34" charset="0"/>
                        </a:rPr>
                        <a:t>ваши эксперты.</a:t>
                      </a:r>
                      <a:endParaRPr lang="ru-RU" altLang="ru-RU" sz="2800" b="1" dirty="0" smtClean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25583" y="0"/>
            <a:ext cx="1805118" cy="6858000"/>
            <a:chOff x="-25583" y="0"/>
            <a:chExt cx="1805118" cy="6858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583" y="0"/>
              <a:ext cx="1403648" cy="6858000"/>
            </a:xfrm>
            <a:prstGeom prst="rect">
              <a:avLst/>
            </a:prstGeom>
          </p:spPr>
        </p:pic>
        <p:pic>
          <p:nvPicPr>
            <p:cNvPr id="9" name="Picture 2" descr="C:\Users\Afanaseva\Desktop\сам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733" y="319842"/>
              <a:ext cx="658802" cy="64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019885"/>
              </p:ext>
            </p:extLst>
          </p:nvPr>
        </p:nvGraphicFramePr>
        <p:xfrm>
          <a:off x="821820" y="1428736"/>
          <a:ext cx="8179336" cy="60435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3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4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7710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ru-RU" sz="2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en-US" sz="20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этап  </a:t>
                      </a:r>
                      <a:endParaRPr lang="ru-RU" sz="2000" u="sng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800" u="sng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подача и приём  заявлений на аттестацию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I</a:t>
                      </a:r>
                      <a:r>
                        <a:rPr lang="en-US" sz="20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ru-RU" sz="20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этап</a:t>
                      </a:r>
                      <a:r>
                        <a:rPr lang="ru-RU" sz="20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000" b="1" u="sng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Проведение  аттестации  </a:t>
                      </a:r>
                    </a:p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(для заявлений со статусом:  Утверждено)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Заполнение  заявления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1800" b="1" i="1" u="none" dirty="0" smtClean="0">
                          <a:solidFill>
                            <a:srgbClr val="FF0000"/>
                          </a:solidFill>
                          <a:effectLst/>
                        </a:rPr>
                        <a:t>(указать желание об участии на заседании </a:t>
                      </a:r>
                      <a:r>
                        <a:rPr lang="ru-RU" sz="1800" b="1" i="1" u="none" dirty="0" err="1" smtClean="0">
                          <a:solidFill>
                            <a:srgbClr val="FF0000"/>
                          </a:solidFill>
                          <a:effectLst/>
                        </a:rPr>
                        <a:t>атт</a:t>
                      </a:r>
                      <a:r>
                        <a:rPr lang="ru-RU" sz="1800" b="1" i="1" u="none" dirty="0" smtClean="0">
                          <a:solidFill>
                            <a:srgbClr val="FF0000"/>
                          </a:solidFill>
                          <a:effectLst/>
                        </a:rPr>
                        <a:t>. комиссии обязательно)</a:t>
                      </a:r>
                      <a:endParaRPr lang="ru-RU" sz="1800" b="1" i="1" u="non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Прохождение компьютерного тестирования </a:t>
                      </a:r>
                      <a:r>
                        <a:rPr lang="ru-RU" sz="1800" b="1" i="1" u="none" dirty="0" smtClean="0">
                          <a:solidFill>
                            <a:srgbClr val="FF0000"/>
                          </a:solidFill>
                          <a:effectLst/>
                        </a:rPr>
                        <a:t>(с 1 по 15 ноября</a:t>
                      </a:r>
                      <a:r>
                        <a:rPr lang="ru-RU" sz="18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</a:p>
                    <a:p>
                      <a:endParaRPr lang="ru-RU" sz="1800" b="1" i="1" u="non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507">
                <a:tc>
                  <a:txBody>
                    <a:bodyPr/>
                    <a:lstStyle/>
                    <a:p>
                      <a:r>
                        <a:rPr lang="ru-RU" sz="18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Формирование пакета документов</a:t>
                      </a:r>
                    </a:p>
                    <a:p>
                      <a:endParaRPr lang="ru-RU" sz="1800" b="1" i="1" u="non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18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Экспертиза для пакетов со свойством –</a:t>
                      </a:r>
                      <a:r>
                        <a:rPr lang="ru-RU" sz="1800" b="1" i="1" u="none" baseline="0" dirty="0" smtClean="0">
                          <a:solidFill>
                            <a:schemeClr val="tx2"/>
                          </a:solidFill>
                          <a:effectLst/>
                        </a:rPr>
                        <a:t> «</a:t>
                      </a:r>
                      <a:r>
                        <a:rPr lang="ru-RU" sz="18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не льготный» </a:t>
                      </a:r>
                      <a:r>
                        <a:rPr lang="ru-RU" sz="1800" b="1" i="1" u="none" dirty="0" smtClean="0">
                          <a:solidFill>
                            <a:srgbClr val="FF0000"/>
                          </a:solidFill>
                          <a:effectLst/>
                        </a:rPr>
                        <a:t>(с 16 по 30 ноября</a:t>
                      </a:r>
                      <a:r>
                        <a:rPr lang="ru-RU" sz="18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</a:p>
                    <a:p>
                      <a:r>
                        <a:rPr lang="ru-RU" sz="1800" b="1" i="1" u="none" dirty="0" smtClean="0">
                          <a:solidFill>
                            <a:srgbClr val="FF0000"/>
                          </a:solidFill>
                          <a:effectLst/>
                        </a:rPr>
                        <a:t>Внутренний эксперт</a:t>
                      </a:r>
                    </a:p>
                    <a:p>
                      <a:r>
                        <a:rPr lang="ru-RU" sz="1800" b="1" i="1" u="none" dirty="0" smtClean="0">
                          <a:solidFill>
                            <a:srgbClr val="FF0000"/>
                          </a:solidFill>
                          <a:effectLst/>
                        </a:rPr>
                        <a:t>Внешний эксперт</a:t>
                      </a:r>
                    </a:p>
                    <a:p>
                      <a:endParaRPr lang="ru-RU" sz="1800" b="1" i="1" u="none" dirty="0" smtClean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555">
                <a:tc>
                  <a:txBody>
                    <a:bodyPr/>
                    <a:lstStyle/>
                    <a:p>
                      <a:r>
                        <a:rPr lang="ru-RU" sz="18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Согласование в образовательной организации, муниципальном районе и  МОиН  РТ (Утверждено/Отклонено)</a:t>
                      </a:r>
                      <a:endParaRPr lang="ru-RU" sz="1800" b="1" i="1" u="non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1800" b="1" i="1" u="none" dirty="0" smtClean="0">
                          <a:solidFill>
                            <a:srgbClr val="FF0000"/>
                          </a:solidFill>
                          <a:effectLst/>
                        </a:rPr>
                        <a:t>Работа  аттестационной комиссии</a:t>
                      </a:r>
                    </a:p>
                    <a:p>
                      <a:r>
                        <a:rPr lang="ru-RU" sz="1800" b="1" i="1" u="none" dirty="0" smtClean="0">
                          <a:solidFill>
                            <a:srgbClr val="FF0000"/>
                          </a:solidFill>
                          <a:effectLst/>
                        </a:rPr>
                        <a:t> (с 1 по 27 декабря)</a:t>
                      </a:r>
                      <a:endParaRPr lang="ru-RU" sz="1800" b="1" i="1" u="non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545">
                <a:tc>
                  <a:txBody>
                    <a:bodyPr/>
                    <a:lstStyle/>
                    <a:p>
                      <a:endParaRPr lang="ru-RU" sz="1800" b="1" i="1" u="none" dirty="0">
                        <a:effectLst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ru-RU" sz="1800" b="1" i="1" u="non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00166" y="357166"/>
            <a:ext cx="689315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Аттестация</a:t>
            </a:r>
          </a:p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в октябре – декабре  2018 года</a:t>
            </a:r>
            <a:endParaRPr lang="ru-RU" sz="32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51520" y="6445590"/>
            <a:ext cx="8892479" cy="439794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" y="267230"/>
            <a:ext cx="8944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eaLnBrk="0" hangingPunct="0">
              <a:defRPr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79771910"/>
              </p:ext>
            </p:extLst>
          </p:nvPr>
        </p:nvGraphicFramePr>
        <p:xfrm>
          <a:off x="0" y="2924944"/>
          <a:ext cx="9001156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3445" y="5238763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ea typeface="+mj-ea"/>
                <a:cs typeface="Tahoma" pitchFamily="34" charset="0"/>
              </a:rPr>
              <a:t>Образовательная организация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9520" y="39957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+mj-ea"/>
                <a:cs typeface="Tahoma" pitchFamily="34" charset="0"/>
              </a:rPr>
              <a:t>МОиН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+mj-ea"/>
                <a:cs typeface="Tahoma" pitchFamily="34" charset="0"/>
              </a:rPr>
              <a:t> РТ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19613" y="165114"/>
            <a:ext cx="6893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в 2018 году</a:t>
            </a:r>
          </a:p>
          <a:p>
            <a:pPr algn="ctr"/>
            <a:r>
              <a:rPr lang="ru-RU" sz="28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 педагогическая аттестация на </a:t>
            </a:r>
            <a:r>
              <a:rPr lang="ru-RU" sz="28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портале </a:t>
            </a:r>
            <a:r>
              <a:rPr lang="en-US" sz="28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edu.tatar.ru</a:t>
            </a:r>
            <a:endParaRPr lang="ru-RU" sz="2800" dirty="0">
              <a:solidFill>
                <a:srgbClr val="09025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00192" y="3789040"/>
            <a:ext cx="421058" cy="381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6246340" y="4365104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+mj-ea"/>
                <a:cs typeface="Tahoma" pitchFamily="34" charset="0"/>
              </a:rPr>
              <a:t>Эксперты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8697" y="1628800"/>
            <a:ext cx="495530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за прошедший учебный </a:t>
            </a:r>
            <a:r>
              <a:rPr lang="ru-RU" sz="24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год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Всего подано 10745 заявлений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100" b="1" dirty="0" smtClean="0">
              <a:solidFill>
                <a:srgbClr val="0070C0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Получили категорию 10681 педагог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высшую – 2525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первую - 8156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-25583" y="0"/>
            <a:ext cx="1805118" cy="6858000"/>
            <a:chOff x="-25583" y="0"/>
            <a:chExt cx="1805118" cy="6858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583" y="0"/>
              <a:ext cx="1403648" cy="6858000"/>
            </a:xfrm>
            <a:prstGeom prst="rect">
              <a:avLst/>
            </a:prstGeom>
          </p:spPr>
        </p:pic>
        <p:pic>
          <p:nvPicPr>
            <p:cNvPr id="16" name="Picture 2" descr="C:\Users\Afanaseva\Desktop\сам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733" y="319842"/>
              <a:ext cx="658802" cy="64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6" y="1543473"/>
            <a:ext cx="3464614" cy="2755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29424" y="6429372"/>
            <a:ext cx="8892479" cy="428628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96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25583" y="0"/>
            <a:ext cx="1805118" cy="6858000"/>
            <a:chOff x="-25583" y="0"/>
            <a:chExt cx="1805118" cy="6858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583" y="0"/>
              <a:ext cx="1403648" cy="6858000"/>
            </a:xfrm>
            <a:prstGeom prst="rect">
              <a:avLst/>
            </a:prstGeom>
          </p:spPr>
        </p:pic>
        <p:pic>
          <p:nvPicPr>
            <p:cNvPr id="11" name="Picture 2" descr="C:\Users\Afanaseva\Desktop\сам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733" y="319842"/>
              <a:ext cx="658802" cy="64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733" y="116632"/>
            <a:ext cx="8390166" cy="1152129"/>
          </a:xfrm>
        </p:spPr>
        <p:txBody>
          <a:bodyPr anchor="ctr">
            <a:normAutofit fontScale="90000"/>
          </a:bodyPr>
          <a:lstStyle/>
          <a:p>
            <a:pPr defTabSz="914400" eaLnBrk="0" hangingPunct="0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КОМПЬЮТЕРНОЕ ТЕСТИРОВАНИЕ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НА ПОРТАЛЕ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edu.tatar.ru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418" y="1333641"/>
            <a:ext cx="3642573" cy="2417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омп тести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0733" y="4713014"/>
            <a:ext cx="5473236" cy="1993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Выноска 1 (граница и черта) 8"/>
          <p:cNvSpPr/>
          <p:nvPr/>
        </p:nvSpPr>
        <p:spPr>
          <a:xfrm>
            <a:off x="4675663" y="1333641"/>
            <a:ext cx="4216817" cy="1080120"/>
          </a:xfrm>
          <a:prstGeom prst="accentBorderCallout1">
            <a:avLst>
              <a:gd name="adj1" fmla="val 14708"/>
              <a:gd name="adj2" fmla="val -4396"/>
              <a:gd name="adj3" fmla="val 40054"/>
              <a:gd name="adj4" fmla="val -87213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215968"/>
                </a:solidFill>
                <a:ea typeface="Tahoma" pitchFamily="34" charset="0"/>
                <a:cs typeface="Tahoma" pitchFamily="34" charset="0"/>
              </a:rPr>
              <a:t>Компьютерное тестирование педагогических работников 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215968"/>
                </a:solidFill>
                <a:ea typeface="Tahoma" pitchFamily="34" charset="0"/>
                <a:cs typeface="Tahoma" pitchFamily="34" charset="0"/>
              </a:rPr>
              <a:t>через личный кабинет педагога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29424" y="6429372"/>
            <a:ext cx="8892479" cy="428628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1" y="2626158"/>
            <a:ext cx="41044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1200" b="1" dirty="0" smtClean="0">
              <a:solidFill>
                <a:srgbClr val="0070C0"/>
              </a:solidFill>
              <a:ea typeface="Tahoma" pitchFamily="34" charset="0"/>
              <a:cs typeface="Tahoma" pitchFamily="34" charset="0"/>
            </a:endParaRPr>
          </a:p>
          <a:p>
            <a:pPr marL="95250">
              <a:buClr>
                <a:srgbClr val="0070C0"/>
              </a:buClr>
            </a:pPr>
            <a:r>
              <a:rPr lang="ru-RU" sz="2100" b="1" u="sng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в 2018 году</a:t>
            </a:r>
            <a:r>
              <a:rPr lang="ru-RU" sz="21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 </a:t>
            </a:r>
          </a:p>
          <a:p>
            <a:pPr marL="342900" indent="-2476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Проходят  все аттестуемые педагоги, порядок и место определяет  экспертная комиссия района </a:t>
            </a:r>
          </a:p>
          <a:p>
            <a:pPr marL="342900" indent="-2476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(с 1 по 15 ноября)</a:t>
            </a:r>
            <a:endParaRPr lang="ru-RU" sz="21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25583" y="0"/>
            <a:ext cx="1805118" cy="6858000"/>
            <a:chOff x="-25583" y="0"/>
            <a:chExt cx="1805118" cy="6858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583" y="0"/>
              <a:ext cx="1403648" cy="6858000"/>
            </a:xfrm>
            <a:prstGeom prst="rect">
              <a:avLst/>
            </a:prstGeom>
          </p:spPr>
        </p:pic>
        <p:pic>
          <p:nvPicPr>
            <p:cNvPr id="11" name="Picture 2" descr="C:\Users\Afanaseva\Desktop\сам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733" y="319842"/>
              <a:ext cx="658802" cy="64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733" y="116632"/>
            <a:ext cx="8390166" cy="1152129"/>
          </a:xfrm>
        </p:spPr>
        <p:txBody>
          <a:bodyPr anchor="ctr">
            <a:normAutofit fontScale="90000"/>
          </a:bodyPr>
          <a:lstStyle/>
          <a:p>
            <a:pPr defTabSz="914400" eaLnBrk="0" hangingPunct="0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КОМПЬЮТЕРНОЕ ТЕСТИРОВАНИЕ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НА ПОРТАЛЕ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edu.tatar.ru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29424" y="6429372"/>
            <a:ext cx="8892479" cy="428628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3" y="2626158"/>
            <a:ext cx="612067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1200" b="1" dirty="0" smtClean="0">
              <a:solidFill>
                <a:srgbClr val="0070C0"/>
              </a:solidFill>
              <a:ea typeface="Tahoma" pitchFamily="34" charset="0"/>
              <a:cs typeface="Tahoma" pitchFamily="34" charset="0"/>
            </a:endParaRPr>
          </a:p>
          <a:p>
            <a:pPr marL="95250">
              <a:buClr>
                <a:srgbClr val="0070C0"/>
              </a:buClr>
            </a:pPr>
            <a:r>
              <a:rPr lang="ru-RU" sz="2100" b="1" u="sng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с 2015 года</a:t>
            </a:r>
            <a:r>
              <a:rPr lang="ru-RU" sz="21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 </a:t>
            </a:r>
          </a:p>
          <a:p>
            <a:pPr marL="342900" indent="-2476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Напоминаем:</a:t>
            </a:r>
          </a:p>
          <a:p>
            <a:pPr marL="342900" indent="-2476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Тесты </a:t>
            </a:r>
            <a:r>
              <a:rPr lang="ru-RU" sz="2100" b="1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для </a:t>
            </a:r>
            <a:r>
              <a:rPr lang="ru-RU" sz="21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СПО по </a:t>
            </a:r>
            <a:r>
              <a:rPr lang="ru-RU" sz="2100" b="1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решению Совета директоров  </a:t>
            </a:r>
            <a:r>
              <a:rPr lang="ru-RU" sz="21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обобщены по 3 направлениям:</a:t>
            </a:r>
          </a:p>
          <a:p>
            <a:pPr marL="342900" indent="-2476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Технический</a:t>
            </a:r>
          </a:p>
          <a:p>
            <a:pPr marL="342900" indent="-2476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Экономический</a:t>
            </a:r>
          </a:p>
          <a:p>
            <a:pPr marL="342900" indent="-2476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Гуманитарный </a:t>
            </a:r>
          </a:p>
          <a:p>
            <a:pPr marL="342900" indent="-2476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Аттестуемый выбирает близкий по своему направлению</a:t>
            </a:r>
            <a:endParaRPr lang="ru-RU" sz="16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1"/>
            <a:ext cx="7488832" cy="39170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25583" y="0"/>
            <a:ext cx="1805118" cy="6858000"/>
            <a:chOff x="-25583" y="0"/>
            <a:chExt cx="1805118" cy="6858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583" y="0"/>
              <a:ext cx="1403648" cy="6858000"/>
            </a:xfrm>
            <a:prstGeom prst="rect">
              <a:avLst/>
            </a:prstGeom>
          </p:spPr>
        </p:pic>
        <p:pic>
          <p:nvPicPr>
            <p:cNvPr id="11" name="Picture 2" descr="C:\Users\Afanaseva\Desktop\сам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733" y="319842"/>
              <a:ext cx="658802" cy="64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733" y="116632"/>
            <a:ext cx="8390166" cy="1152129"/>
          </a:xfrm>
        </p:spPr>
        <p:txBody>
          <a:bodyPr anchor="ctr">
            <a:normAutofit/>
          </a:bodyPr>
          <a:lstStyle/>
          <a:p>
            <a:pPr defTabSz="914400" eaLnBrk="0" hangingPunct="0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 на категорию: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29424" y="6429372"/>
            <a:ext cx="8892479" cy="428628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3" y="2626158"/>
            <a:ext cx="61206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1200" b="1" dirty="0" smtClean="0">
              <a:solidFill>
                <a:srgbClr val="0070C0"/>
              </a:solidFill>
              <a:ea typeface="Tahoma" pitchFamily="34" charset="0"/>
              <a:cs typeface="Tahoma" pitchFamily="34" charset="0"/>
            </a:endParaRPr>
          </a:p>
          <a:p>
            <a:pPr marL="95250">
              <a:buClr>
                <a:srgbClr val="0070C0"/>
              </a:buClr>
            </a:pPr>
            <a:r>
              <a:rPr lang="ru-RU" sz="2100" b="1" u="sng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  <a:endParaRPr lang="ru-RU" sz="16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065" y="1600201"/>
            <a:ext cx="7154375" cy="3917032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1. Заявление заявителя о проведении аттестации в целях установления квалификационной </a:t>
            </a:r>
            <a:r>
              <a:rPr lang="ru-RU" dirty="0" smtClean="0">
                <a:solidFill>
                  <a:srgbClr val="0070C0"/>
                </a:solidFill>
              </a:rPr>
              <a:t>категории (</a:t>
            </a:r>
            <a:r>
              <a:rPr lang="ru-RU" dirty="0" smtClean="0">
                <a:solidFill>
                  <a:srgbClr val="C00000"/>
                </a:solidFill>
              </a:rPr>
              <a:t>электронное</a:t>
            </a:r>
            <a:r>
              <a:rPr lang="ru-RU" dirty="0" smtClean="0">
                <a:solidFill>
                  <a:srgbClr val="0070C0"/>
                </a:solidFill>
              </a:rPr>
              <a:t>).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2. Копия аттестационного листа по итогам предыдущей аттестации заявителя на </a:t>
            </a:r>
            <a:r>
              <a:rPr lang="ru-RU" dirty="0">
                <a:solidFill>
                  <a:srgbClr val="C00000"/>
                </a:solidFill>
              </a:rPr>
              <a:t>высшую категорию</a:t>
            </a:r>
            <a:r>
              <a:rPr lang="ru-RU" dirty="0">
                <a:solidFill>
                  <a:srgbClr val="0070C0"/>
                </a:solidFill>
              </a:rPr>
              <a:t>. </a:t>
            </a:r>
          </a:p>
          <a:p>
            <a:r>
              <a:rPr lang="ru-RU" dirty="0">
                <a:solidFill>
                  <a:srgbClr val="0070C0"/>
                </a:solidFill>
              </a:rPr>
              <a:t>3. Документ о ведении инновационной деятельности </a:t>
            </a:r>
            <a:r>
              <a:rPr lang="ru-RU" dirty="0">
                <a:solidFill>
                  <a:srgbClr val="C00000"/>
                </a:solidFill>
              </a:rPr>
              <a:t>на высшую </a:t>
            </a:r>
            <a:r>
              <a:rPr lang="ru-RU" dirty="0">
                <a:solidFill>
                  <a:srgbClr val="0070C0"/>
                </a:solidFill>
              </a:rPr>
              <a:t>квалификационную категорию.</a:t>
            </a:r>
          </a:p>
          <a:p>
            <a:r>
              <a:rPr lang="ru-RU" dirty="0">
                <a:solidFill>
                  <a:srgbClr val="0070C0"/>
                </a:solidFill>
              </a:rPr>
              <a:t>4. Документ, подтверждающий участие обучающихся (воспитанников) аттестуемого педагогического работника в олимпиадах, смотрах, конкурсах, соревнованиях, проходивших в течение последних пяти лет перед аттестацией на высшую квалификационную категорию (не более одного подтверждающего документа на </a:t>
            </a:r>
            <a:r>
              <a:rPr lang="ru-RU" dirty="0">
                <a:solidFill>
                  <a:srgbClr val="C00000"/>
                </a:solidFill>
              </a:rPr>
              <a:t>1-2 л</a:t>
            </a:r>
            <a:r>
              <a:rPr lang="ru-RU" dirty="0">
                <a:solidFill>
                  <a:srgbClr val="0070C0"/>
                </a:solidFill>
              </a:rPr>
              <a:t>.).</a:t>
            </a:r>
          </a:p>
          <a:p>
            <a:r>
              <a:rPr lang="ru-RU" dirty="0">
                <a:solidFill>
                  <a:srgbClr val="0070C0"/>
                </a:solidFill>
              </a:rPr>
              <a:t>     5. Карта результативности аттестуемого работника.</a:t>
            </a:r>
          </a:p>
          <a:p>
            <a:r>
              <a:rPr lang="ru-RU" dirty="0">
                <a:solidFill>
                  <a:srgbClr val="0070C0"/>
                </a:solidFill>
              </a:rPr>
              <a:t>    6. Аттестуемые, подлежащие экспертизе, дополнительно прикрепляют </a:t>
            </a:r>
            <a:r>
              <a:rPr lang="ru-RU" dirty="0">
                <a:solidFill>
                  <a:srgbClr val="C00000"/>
                </a:solidFill>
              </a:rPr>
              <a:t>лист самооценки</a:t>
            </a:r>
            <a:r>
              <a:rPr lang="ru-RU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14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25583" y="0"/>
            <a:ext cx="1805118" cy="6858000"/>
            <a:chOff x="-25583" y="0"/>
            <a:chExt cx="1805118" cy="6858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583" y="0"/>
              <a:ext cx="1403648" cy="6858000"/>
            </a:xfrm>
            <a:prstGeom prst="rect">
              <a:avLst/>
            </a:prstGeom>
          </p:spPr>
        </p:pic>
        <p:pic>
          <p:nvPicPr>
            <p:cNvPr id="11" name="Picture 2" descr="C:\Users\Afanaseva\Desktop\сам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733" y="319842"/>
              <a:ext cx="658802" cy="64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733" y="116632"/>
            <a:ext cx="8390166" cy="1152129"/>
          </a:xfrm>
        </p:spPr>
        <p:txBody>
          <a:bodyPr anchor="ctr">
            <a:normAutofit/>
          </a:bodyPr>
          <a:lstStyle/>
          <a:p>
            <a:pPr defTabSz="914400" eaLnBrk="0" hangingPunct="0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Документальное подтверждение высшей категории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29424" y="6429372"/>
            <a:ext cx="8892479" cy="428628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3" y="2626158"/>
            <a:ext cx="61206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1200" b="1" dirty="0" smtClean="0">
              <a:solidFill>
                <a:srgbClr val="0070C0"/>
              </a:solidFill>
              <a:ea typeface="Tahoma" pitchFamily="34" charset="0"/>
              <a:cs typeface="Tahoma" pitchFamily="34" charset="0"/>
            </a:endParaRPr>
          </a:p>
          <a:p>
            <a:pPr marL="95250">
              <a:buClr>
                <a:srgbClr val="0070C0"/>
              </a:buClr>
            </a:pPr>
            <a:r>
              <a:rPr lang="ru-RU" sz="2100" b="1" u="sng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  <a:endParaRPr lang="ru-RU" sz="16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065" y="1600201"/>
            <a:ext cx="7154375" cy="391703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допускается представление документа, подтверждающий  инновационную деятельность претендента на высшую категорию  (рецензия, отзыв на инновационную разработку, титульный лист публикации в республиканском или федеральном  научно-методическом издании, или  документ, удостоверяющий участие аттестуемого работника в республиканском или федеральном методическом конкурсе, проведенном в течение  последних 5 лет и др.) (не более одного подтверждающего документа на 1 л.).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-25583" y="0"/>
            <a:ext cx="1805118" cy="6858000"/>
            <a:chOff x="-25583" y="0"/>
            <a:chExt cx="1805118" cy="6858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583" y="0"/>
              <a:ext cx="1403648" cy="6858000"/>
            </a:xfrm>
            <a:prstGeom prst="rect">
              <a:avLst/>
            </a:prstGeom>
          </p:spPr>
        </p:pic>
        <p:pic>
          <p:nvPicPr>
            <p:cNvPr id="18" name="Picture 2" descr="C:\Users\Afanaseva\Desktop\сам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733" y="319842"/>
              <a:ext cx="658802" cy="64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51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9025E"/>
                </a:solidFill>
                <a:latin typeface="+mn-lt"/>
                <a:ea typeface="Tahoma" pitchFamily="34" charset="0"/>
                <a:cs typeface="Tahoma" pitchFamily="34" charset="0"/>
              </a:rPr>
              <a:t>ТИПИЧНЫЕ ОШИБКИ:</a:t>
            </a:r>
            <a:br>
              <a:rPr lang="ru-RU" sz="3200" b="1" dirty="0" smtClean="0">
                <a:solidFill>
                  <a:srgbClr val="09025E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solidFill>
                  <a:srgbClr val="09025E"/>
                </a:solidFill>
                <a:latin typeface="+mn-lt"/>
                <a:ea typeface="Tahoma" pitchFamily="34" charset="0"/>
                <a:cs typeface="Tahoma" pitchFamily="34" charset="0"/>
              </a:rPr>
              <a:t>(Интерфейс  педагога)</a:t>
            </a:r>
            <a:endParaRPr lang="ru-RU" sz="3200" b="1" dirty="0">
              <a:solidFill>
                <a:srgbClr val="09025E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42984"/>
            <a:ext cx="5218578" cy="325739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51920" y="4293096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Заявление</a:t>
            </a:r>
            <a:endParaRPr lang="ru-RU" sz="105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4" y="6213309"/>
            <a:ext cx="1656184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67744" y="6213309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Результат тестирования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5541235"/>
            <a:ext cx="1800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061181"/>
            <a:ext cx="18722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Заявлени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50134" y="3114554"/>
            <a:ext cx="4615264" cy="3893254"/>
          </a:xfrm>
          <a:prstGeom prst="rect">
            <a:avLst/>
          </a:prstGeom>
        </p:spPr>
      </p:pic>
      <p:sp>
        <p:nvSpPr>
          <p:cNvPr id="14" name="Выноска 1 (граница и черта) 13"/>
          <p:cNvSpPr/>
          <p:nvPr/>
        </p:nvSpPr>
        <p:spPr>
          <a:xfrm>
            <a:off x="3491880" y="5030671"/>
            <a:ext cx="1584176" cy="720853"/>
          </a:xfrm>
          <a:prstGeom prst="accentBorderCallout1">
            <a:avLst>
              <a:gd name="adj1" fmla="val 18750"/>
              <a:gd name="adj2" fmla="val -8333"/>
              <a:gd name="adj3" fmla="val 147742"/>
              <a:gd name="adj4" fmla="val -60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компьютерное тестирование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818" y="2071678"/>
            <a:ext cx="3714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   Должность – </a:t>
            </a:r>
            <a:r>
              <a:rPr lang="ru-RU" b="1" dirty="0" err="1" smtClean="0">
                <a:solidFill>
                  <a:srgbClr val="0070C0"/>
                </a:solidFill>
              </a:rPr>
              <a:t>коррек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Льготный – все допускают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Тестирование – СПО, </a:t>
            </a:r>
            <a:r>
              <a:rPr lang="ru-RU" b="1" dirty="0" err="1" smtClean="0">
                <a:solidFill>
                  <a:srgbClr val="0070C0"/>
                </a:solidFill>
              </a:rPr>
              <a:t>коррек</a:t>
            </a:r>
            <a:r>
              <a:rPr lang="ru-RU" b="1" dirty="0" smtClean="0">
                <a:solidFill>
                  <a:srgbClr val="0070C0"/>
                </a:solidFill>
              </a:rPr>
              <a:t>, предметы</a:t>
            </a:r>
          </a:p>
          <a:p>
            <a:endParaRPr lang="ru-RU" sz="800" b="1" dirty="0" smtClean="0">
              <a:solidFill>
                <a:srgbClr val="0070C0"/>
              </a:solidFill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251520" y="6445590"/>
            <a:ext cx="8892479" cy="439794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3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5583" y="0"/>
            <a:ext cx="1805118" cy="6858000"/>
            <a:chOff x="-25583" y="0"/>
            <a:chExt cx="1805118" cy="6858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583" y="0"/>
              <a:ext cx="1403648" cy="6858000"/>
            </a:xfrm>
            <a:prstGeom prst="rect">
              <a:avLst/>
            </a:prstGeom>
          </p:spPr>
        </p:pic>
        <p:pic>
          <p:nvPicPr>
            <p:cNvPr id="9" name="Picture 2" descr="C:\Users\Afanaseva\Desktop\сам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733" y="319842"/>
              <a:ext cx="658802" cy="64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09025E"/>
                </a:solidFill>
                <a:latin typeface="+mn-lt"/>
                <a:ea typeface="Tahoma" pitchFamily="34" charset="0"/>
                <a:cs typeface="Tahoma" pitchFamily="34" charset="0"/>
              </a:rPr>
              <a:t>       </a:t>
            </a:r>
            <a:r>
              <a:rPr lang="ru-RU" altLang="ru-RU" sz="3200" b="1" dirty="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2 эксперта : внутренний и внешний</a:t>
            </a:r>
            <a:endParaRPr lang="ru-RU" altLang="ru-RU" sz="3200" b="1" dirty="0">
              <a:solidFill>
                <a:srgbClr val="FF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1142984"/>
            <a:ext cx="6315075" cy="38608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4500570"/>
            <a:ext cx="6524625" cy="16383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51520" y="6445590"/>
            <a:ext cx="8892479" cy="439794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29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253" y="1385012"/>
            <a:ext cx="822350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200" b="1" dirty="0">
              <a:solidFill>
                <a:srgbClr val="1F497D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583" y="0"/>
            <a:ext cx="1403648" cy="6858000"/>
          </a:xfrm>
          <a:prstGeom prst="rect">
            <a:avLst/>
          </a:prstGeom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3" y="31984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51520" y="6356350"/>
            <a:ext cx="8892479" cy="529034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55922" y="219413"/>
            <a:ext cx="6893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Экспертиза </a:t>
            </a:r>
            <a:r>
              <a:rPr lang="ru-RU" altLang="ru-RU" sz="2800" b="1" dirty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профессиональной деятельности аттестуемых </a:t>
            </a:r>
            <a:endParaRPr lang="ru-RU" sz="2800" b="1" dirty="0">
              <a:solidFill>
                <a:srgbClr val="09025E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9910432"/>
              </p:ext>
            </p:extLst>
          </p:nvPr>
        </p:nvGraphicFramePr>
        <p:xfrm>
          <a:off x="1560004" y="2603450"/>
          <a:ext cx="6096000" cy="363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45875" y="1385012"/>
            <a:ext cx="83031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500" b="1" u="sng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С 2018 года</a:t>
            </a:r>
            <a:r>
              <a:rPr lang="ru-RU" altLang="ru-RU" sz="25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altLang="ru-RU" sz="2500" b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                               экспертиза проводится в новом режиме </a:t>
            </a:r>
          </a:p>
        </p:txBody>
      </p:sp>
    </p:spTree>
    <p:extLst>
      <p:ext uri="{BB962C8B-B14F-4D97-AF65-F5344CB8AC3E}">
        <p14:creationId xmlns:p14="http://schemas.microsoft.com/office/powerpoint/2010/main" val="23012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dirty="0">
              <a:solidFill>
                <a:srgbClr val="045C75"/>
              </a:solidFill>
              <a:latin typeface="Arial" pitchFamily="34" charset="0"/>
            </a:endParaRPr>
          </a:p>
        </p:txBody>
      </p:sp>
      <p:sp>
        <p:nvSpPr>
          <p:cNvPr id="1024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835696" y="644938"/>
            <a:ext cx="5904656" cy="7678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Татарстан </a:t>
            </a:r>
            <a:b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22 июля 2013 г. № 68-ЗРТ </a:t>
            </a:r>
            <a:b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"Об образовании"</a:t>
            </a:r>
            <a:b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Объект 3"/>
          <p:cNvSpPr>
            <a:spLocks noGrp="1"/>
          </p:cNvSpPr>
          <p:nvPr>
            <p:ph idx="4294967295"/>
          </p:nvPr>
        </p:nvSpPr>
        <p:spPr>
          <a:xfrm>
            <a:off x="467545" y="1484313"/>
            <a:ext cx="7128792" cy="4464967"/>
          </a:xfrm>
        </p:spPr>
        <p:txBody>
          <a:bodyPr>
            <a:normAutofit fontScale="85000" lnSpcReduction="10000"/>
          </a:bodyPr>
          <a:lstStyle/>
          <a:p>
            <a:pPr marL="1270000" lvl="2" indent="-469900" algn="ctr"/>
            <a:r>
              <a:rPr lang="ru-RU" altLang="ru-RU" b="1" u="sng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п. 4 статьи 4: </a:t>
            </a:r>
            <a:r>
              <a:rPr lang="ru-RU" altLang="ru-RU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орган исполнительной власти Республики Татарстан, осуществляющий государственное управление в сфере образования проводит аттестацию в целях установления квалификационной категории педагогических работников организаций, осуществляющих образовательную деятельность и находящихся в ведении Республики Татарстан, педагогических работников муниципальных и частных организаций, осуществляющих образовательную деятельность</a:t>
            </a: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74" y="32261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80246" y="6356350"/>
            <a:ext cx="8892479" cy="385018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245" y="0"/>
            <a:ext cx="840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30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253" y="1385012"/>
            <a:ext cx="822350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200" b="1" dirty="0">
              <a:solidFill>
                <a:srgbClr val="1F497D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583" y="0"/>
            <a:ext cx="1403648" cy="6858000"/>
          </a:xfrm>
          <a:prstGeom prst="rect">
            <a:avLst/>
          </a:prstGeom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3" y="31984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51520" y="5715016"/>
            <a:ext cx="8892479" cy="85725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700028"/>
              </p:ext>
            </p:extLst>
          </p:nvPr>
        </p:nvGraphicFramePr>
        <p:xfrm>
          <a:off x="571472" y="-89138"/>
          <a:ext cx="8345113" cy="5606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0637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</a:rPr>
                        <a:t>          </a:t>
                      </a: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altLang="ru-RU" sz="3200" b="1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32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Примерный график заседания АК МОиН РТ: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32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с 3 по 14 декабря  </a:t>
                      </a:r>
                      <a:r>
                        <a:rPr lang="ru-RU" altLang="ru-RU" sz="3200" b="1" dirty="0" smtClean="0">
                          <a:solidFill>
                            <a:srgbClr val="FF5050"/>
                          </a:solidFill>
                          <a:latin typeface="Arial Black" pitchFamily="34" charset="0"/>
                        </a:rPr>
                        <a:t>– на первую категорию в муниципальных районах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altLang="ru-RU" sz="3200" b="1" dirty="0" smtClean="0">
                        <a:solidFill>
                          <a:srgbClr val="FF5050"/>
                        </a:solidFill>
                        <a:latin typeface="Arial Black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31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253" y="1385012"/>
            <a:ext cx="822350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200" b="1" dirty="0">
              <a:solidFill>
                <a:srgbClr val="1F497D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583" y="0"/>
            <a:ext cx="1403648" cy="6858000"/>
          </a:xfrm>
          <a:prstGeom prst="rect">
            <a:avLst/>
          </a:prstGeom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3" y="31984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51520" y="5715016"/>
            <a:ext cx="8892479" cy="85725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257121"/>
              </p:ext>
            </p:extLst>
          </p:nvPr>
        </p:nvGraphicFramePr>
        <p:xfrm>
          <a:off x="571472" y="-89138"/>
          <a:ext cx="8345113" cy="5606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0637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</a:rPr>
                        <a:t>          </a:t>
                      </a: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altLang="ru-RU" sz="3200" b="1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32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Примерный график заседания АК МОиН РТ: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altLang="ru-RU" sz="32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с 17 по 27 декабря  </a:t>
                      </a:r>
                      <a:r>
                        <a:rPr lang="ru-RU" altLang="ru-RU" sz="3200" b="1" dirty="0" smtClean="0">
                          <a:solidFill>
                            <a:srgbClr val="FF5050"/>
                          </a:solidFill>
                          <a:latin typeface="Arial Black" pitchFamily="34" charset="0"/>
                        </a:rPr>
                        <a:t>– на высшую категорию в МОи Н РТ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u-RU" altLang="ru-RU" sz="3200" b="1" dirty="0" smtClean="0">
                        <a:solidFill>
                          <a:srgbClr val="FF5050"/>
                        </a:solidFill>
                        <a:latin typeface="Arial Black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25583" y="0"/>
            <a:ext cx="1805118" cy="6858000"/>
            <a:chOff x="-25583" y="0"/>
            <a:chExt cx="1805118" cy="6858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583" y="0"/>
              <a:ext cx="1403648" cy="6858000"/>
            </a:xfrm>
            <a:prstGeom prst="rect">
              <a:avLst/>
            </a:prstGeom>
          </p:spPr>
        </p:pic>
        <p:pic>
          <p:nvPicPr>
            <p:cNvPr id="10" name="Picture 2" descr="C:\Users\Afanaseva\Desktop\сам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733" y="319842"/>
              <a:ext cx="658802" cy="64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38" y="214290"/>
            <a:ext cx="7072362" cy="1143000"/>
          </a:xfrm>
        </p:spPr>
        <p:txBody>
          <a:bodyPr>
            <a:normAutofit/>
          </a:bodyPr>
          <a:lstStyle/>
          <a:p>
            <a:r>
              <a:rPr lang="ru-RU" altLang="ru-RU" sz="2600" b="1" dirty="0" smtClean="0">
                <a:solidFill>
                  <a:srgbClr val="09025E"/>
                </a:solidFill>
                <a:latin typeface="+mn-lt"/>
                <a:ea typeface="Tahoma" pitchFamily="34" charset="0"/>
                <a:cs typeface="Tahoma" pitchFamily="34" charset="0"/>
              </a:rPr>
              <a:t>План-график педагогической аттестации </a:t>
            </a:r>
            <a:br>
              <a:rPr lang="ru-RU" altLang="ru-RU" sz="2600" b="1" dirty="0" smtClean="0">
                <a:solidFill>
                  <a:srgbClr val="09025E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ru-RU" altLang="ru-RU" sz="2600" b="1" dirty="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на 2018/2019 учебный год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84360630"/>
              </p:ext>
            </p:extLst>
          </p:nvPr>
        </p:nvGraphicFramePr>
        <p:xfrm>
          <a:off x="0" y="1928802"/>
          <a:ext cx="4248472" cy="4053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8342"/>
              </p:ext>
            </p:extLst>
          </p:nvPr>
        </p:nvGraphicFramePr>
        <p:xfrm>
          <a:off x="4214810" y="1857364"/>
          <a:ext cx="4605092" cy="371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3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Периоды проведения аттестации</a:t>
                      </a: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kern="1200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44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2018 год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2019 год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58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октябрь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январь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ноябрь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февраль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декабрь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март</a:t>
                      </a:r>
                    </a:p>
                    <a:p>
                      <a:pPr marL="0" algn="ctr" defTabSz="914400" rtl="0" eaLnBrk="1" latinLnBrk="0" hangingPunct="1"/>
                      <a:endParaRPr lang="ru-RU" sz="24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51520" y="6445590"/>
            <a:ext cx="8892479" cy="439794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25583" y="0"/>
            <a:ext cx="1805118" cy="6858000"/>
            <a:chOff x="-25583" y="0"/>
            <a:chExt cx="1805118" cy="6858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583" y="0"/>
              <a:ext cx="1403648" cy="6858000"/>
            </a:xfrm>
            <a:prstGeom prst="rect">
              <a:avLst/>
            </a:prstGeom>
          </p:spPr>
        </p:pic>
        <p:pic>
          <p:nvPicPr>
            <p:cNvPr id="10" name="Picture 2" descr="C:\Users\Afanaseva\Desktop\сам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733" y="319842"/>
              <a:ext cx="658802" cy="64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600" b="1" dirty="0" smtClean="0">
                <a:solidFill>
                  <a:srgbClr val="09025E"/>
                </a:solidFill>
                <a:latin typeface="+mn-lt"/>
                <a:ea typeface="Tahoma" pitchFamily="34" charset="0"/>
                <a:cs typeface="Tahoma" pitchFamily="34" charset="0"/>
              </a:rPr>
              <a:t>С НАСТУПАЮЩИМ ДНЕМ УЧИТЕЛЯ!</a:t>
            </a:r>
            <a:endParaRPr lang="ru-RU" altLang="ru-RU" sz="2600" b="1" dirty="0" smtClean="0">
              <a:solidFill>
                <a:srgbClr val="FF0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51520" y="6445590"/>
            <a:ext cx="8892479" cy="439794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8" name="Picture 4" descr="https://arhivurokov.ru/kopilka/up/html/2017/10/08/k_59d9779b5b431/431244_1.jpe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3" y="1268760"/>
            <a:ext cx="7195683" cy="49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59266"/>
            <a:ext cx="917575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705047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</a:t>
            </a:r>
            <a:r>
              <a:rPr lang="ru-RU" altLang="ru-RU" sz="5000" b="1" kern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ВНИМАНИЕ!</a:t>
            </a:r>
            <a:endParaRPr lang="ru-RU" sz="5000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95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dirty="0">
              <a:solidFill>
                <a:srgbClr val="045C75"/>
              </a:solidFill>
              <a:latin typeface="Arial" pitchFamily="34" charset="0"/>
            </a:endParaRPr>
          </a:p>
        </p:txBody>
      </p:sp>
      <p:sp>
        <p:nvSpPr>
          <p:cNvPr id="1024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835696" y="644938"/>
            <a:ext cx="5904656" cy="213599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Закон Республики Татарстан </a:t>
            </a:r>
            <a:b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6 июля 2016 г. № 54-ЗРТ </a:t>
            </a:r>
            <a:b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"О </a:t>
            </a: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Закон Республики Татарстан "Об </a:t>
            </a: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образовании"</a:t>
            </a:r>
            <a:b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Объект 3"/>
          <p:cNvSpPr>
            <a:spLocks noGrp="1"/>
          </p:cNvSpPr>
          <p:nvPr>
            <p:ph idx="4294967295"/>
          </p:nvPr>
        </p:nvSpPr>
        <p:spPr>
          <a:xfrm>
            <a:off x="467544" y="3212976"/>
            <a:ext cx="8208911" cy="2736304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Принят </a:t>
            </a:r>
            <a:r>
              <a:rPr lang="ru-RU" b="1" dirty="0">
                <a:solidFill>
                  <a:srgbClr val="002060"/>
                </a:solidFill>
              </a:rPr>
              <a:t>Государственным Советом </a:t>
            </a:r>
            <a:r>
              <a:rPr lang="ru-RU" b="1" dirty="0" smtClean="0">
                <a:solidFill>
                  <a:srgbClr val="002060"/>
                </a:solidFill>
              </a:rPr>
              <a:t>РТ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28 июня 2016 года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  <a:p>
            <a:pPr marL="1270000" lvl="2" indent="-469900" algn="ctr"/>
            <a:endParaRPr lang="ru-RU" altLang="ru-RU" b="1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74" y="32261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80246" y="6356350"/>
            <a:ext cx="8892479" cy="385018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041" y="0"/>
            <a:ext cx="420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dirty="0">
              <a:solidFill>
                <a:srgbClr val="045C75"/>
              </a:solidFill>
              <a:latin typeface="Arial" pitchFamily="34" charset="0"/>
            </a:endParaRPr>
          </a:p>
        </p:txBody>
      </p:sp>
      <p:sp>
        <p:nvSpPr>
          <p:cNvPr id="1024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835696" y="644938"/>
            <a:ext cx="5904656" cy="112787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Татарстан </a:t>
            </a:r>
            <a:b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6 июля 2016 г. № 54-ЗРТ </a:t>
            </a:r>
            <a:b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Закон Республики </a:t>
            </a: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  <a:b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"Об образовании</a:t>
            </a: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Объект 3"/>
          <p:cNvSpPr>
            <a:spLocks noGrp="1"/>
          </p:cNvSpPr>
          <p:nvPr>
            <p:ph idx="4294967295"/>
          </p:nvPr>
        </p:nvSpPr>
        <p:spPr>
          <a:xfrm>
            <a:off x="709284" y="1484784"/>
            <a:ext cx="7967171" cy="460851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1.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в целях установления квалификационной категории педагогических работников организаций, осуществляющих образовательную деятельность и находящихся в ведении Республики Татарстан, педагогических работников муниципальных и частных организаций, осуществляющих образовательную деятельность, проводится аттестационными комиссиями, формируемыми органом исполнительной власти Республики Татарстан, осуществляющим государственное управление в сфере образования, за исключением случаев, предусмотренных частью 2 настоящей статьи.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Для проведения аттестации в целях установления квалификационной категории педагогических работников организаций, осуществляющих образовательную деятельность и находящихся в ведении Республики Татарстан, педагогических работников муниципальных и частных организаций, осуществляющих образовательную деятельность, аттестационные комиссии формируются: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организаций, реализующих образовательные программы в области физической культуры и спорта, - уполномоченным органом исполнительной власти Республики Татарстан в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физической культуры и спорта;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организаций, реализующих образовательные программы медицинского образования и фармацевтического образования, - уполномоченным органом исполнительной власти Республики Татарстан в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охраны здоровья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организаций, реализующих образовательные программы в области искусств, - уполномоченным органом исполнительной власти Республики Татарстан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культуры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.".</a:t>
            </a:r>
          </a:p>
          <a:p>
            <a:endParaRPr lang="ru-RU" dirty="0"/>
          </a:p>
          <a:p>
            <a:endParaRPr lang="ru-RU" dirty="0" smtClean="0"/>
          </a:p>
          <a:p>
            <a:pPr marL="1270000" lvl="2" indent="-469900" algn="ctr"/>
            <a:endParaRPr lang="ru-RU" altLang="ru-RU" b="1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74" y="32261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80246" y="6356350"/>
            <a:ext cx="8892479" cy="385018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041" y="0"/>
            <a:ext cx="420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0"/>
            <a:ext cx="1403651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115616" y="404664"/>
          <a:ext cx="75711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" y="6429396"/>
            <a:ext cx="9172725" cy="45475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05736"/>
            <a:ext cx="792088" cy="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70104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D19F0-4726-4784-BBD7-2F602B4A98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4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7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1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583" y="0"/>
            <a:ext cx="1146316" cy="6858000"/>
          </a:xfrm>
          <a:prstGeom prst="rect">
            <a:avLst/>
          </a:prstGeom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57166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80247" y="6356350"/>
            <a:ext cx="8892479" cy="52780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0244" y="214290"/>
            <a:ext cx="78437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2800" b="1" i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Качественные показатели </a:t>
            </a:r>
            <a:r>
              <a:rPr lang="ru-RU" altLang="ru-RU" sz="2800" b="1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профессионального роста </a:t>
            </a:r>
            <a:r>
              <a:rPr lang="ru-RU" altLang="ru-RU" sz="2800" b="1" i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педагогических </a:t>
            </a:r>
            <a:r>
              <a:rPr lang="ru-RU" altLang="ru-RU" sz="2800" b="1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работников </a:t>
            </a:r>
            <a:r>
              <a:rPr lang="ru-RU" altLang="ru-RU" sz="2800" b="1" i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РТ </a:t>
            </a:r>
            <a:endParaRPr lang="ru-RU" altLang="ru-RU" sz="2800" b="1" i="1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7"/>
            <a:ext cx="2133600" cy="365125"/>
          </a:xfrm>
        </p:spPr>
        <p:txBody>
          <a:bodyPr/>
          <a:lstStyle/>
          <a:p>
            <a:fld id="{F5FD19F0-4726-4784-BBD7-2F602B4A98C1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862241"/>
              </p:ext>
            </p:extLst>
          </p:nvPr>
        </p:nvGraphicFramePr>
        <p:xfrm>
          <a:off x="1043608" y="1387451"/>
          <a:ext cx="7416824" cy="463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028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627784" y="582974"/>
            <a:ext cx="540744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АТТЕСТАЦИЯ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ПЕДАГОГИЧЕСКИХ  КАДРОВ -</a:t>
            </a:r>
            <a:b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 ГАРАНТИЯ  КАЧЕСТВА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85" y="260648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242" y="476672"/>
            <a:ext cx="840487" cy="6048672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80247" y="6021288"/>
            <a:ext cx="8468218" cy="50405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Picture 2" descr="http://edu.vgasu.vrn.ru/SiteDirectory/spo/DocLib1/Фотогалерея%20ФСПО/конференция/bFVlZlAtf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507" y="2996952"/>
            <a:ext cx="327294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img3.stockfresh.com/files/m/monkey_business/m/97/86406_stock-photo-a-teacher-talks-to-school-children-in-a-high-school-cla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18022"/>
            <a:ext cx="4032449" cy="293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9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246" y="81699"/>
            <a:ext cx="840487" cy="6858000"/>
          </a:xfrm>
          <a:prstGeom prst="rect">
            <a:avLst/>
          </a:prstGeom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3" y="319842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80246" y="6356350"/>
            <a:ext cx="8892479" cy="52780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0370" y="-204218"/>
            <a:ext cx="684643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3200" b="1" dirty="0" smtClean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Для успешного решения данной </a:t>
            </a:r>
            <a:r>
              <a:rPr lang="ru-RU" altLang="ru-RU" sz="28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задачи- ПОВЫШЕНИЯ КАЧЕСТВА ОБРАЗОВАНИЯ-</a:t>
            </a:r>
            <a:endParaRPr lang="ru-RU" altLang="ru-RU" sz="2800" b="1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проводятся следующие </a:t>
            </a:r>
            <a:r>
              <a:rPr lang="ru-RU" altLang="ru-RU" sz="28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мероприятия: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1253" y="1567289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buClr>
                <a:srgbClr val="002060"/>
              </a:buClr>
              <a:buFont typeface="Wingdings" pitchFamily="2" charset="2"/>
              <a:buChar char="§"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0733" y="1982787"/>
            <a:ext cx="712367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dirty="0">
                <a:solidFill>
                  <a:srgbClr val="003366"/>
                </a:solidFill>
              </a:rPr>
              <a:t>     </a:t>
            </a:r>
            <a:r>
              <a:rPr lang="ru-RU" altLang="ru-RU" b="1" dirty="0" smtClean="0">
                <a:solidFill>
                  <a:srgbClr val="00B050"/>
                </a:solidFill>
              </a:rPr>
              <a:t>обеспечение </a:t>
            </a:r>
            <a:r>
              <a:rPr lang="ru-RU" altLang="ru-RU" b="1" dirty="0">
                <a:solidFill>
                  <a:srgbClr val="FF0000"/>
                </a:solidFill>
              </a:rPr>
              <a:t>методической поддержки </a:t>
            </a:r>
            <a:r>
              <a:rPr lang="ru-RU" altLang="ru-RU" b="1" dirty="0">
                <a:solidFill>
                  <a:srgbClr val="00B050"/>
                </a:solidFill>
              </a:rPr>
              <a:t>для совершенствования </a:t>
            </a:r>
            <a:r>
              <a:rPr lang="ru-RU" altLang="ru-RU" b="1" dirty="0" smtClean="0">
                <a:solidFill>
                  <a:srgbClr val="00B050"/>
                </a:solidFill>
              </a:rPr>
              <a:t>педагогических </a:t>
            </a:r>
            <a:r>
              <a:rPr lang="ru-RU" altLang="ru-RU" b="1" dirty="0">
                <a:solidFill>
                  <a:srgbClr val="00B050"/>
                </a:solidFill>
              </a:rPr>
              <a:t>компетенций аттестуемых работников через систему </a:t>
            </a:r>
            <a:r>
              <a:rPr lang="ru-RU" altLang="ru-RU" b="1" dirty="0">
                <a:solidFill>
                  <a:srgbClr val="FF0000"/>
                </a:solidFill>
              </a:rPr>
              <a:t>курсовой подготовки </a:t>
            </a:r>
            <a:r>
              <a:rPr lang="ru-RU" altLang="ru-RU" b="1" dirty="0">
                <a:solidFill>
                  <a:srgbClr val="00B050"/>
                </a:solidFill>
              </a:rPr>
              <a:t>в учреждениях дополнительного профессионального образования, методических </a:t>
            </a:r>
            <a:r>
              <a:rPr lang="ru-RU" altLang="ru-RU" b="1" dirty="0">
                <a:solidFill>
                  <a:srgbClr val="FF0000"/>
                </a:solidFill>
              </a:rPr>
              <a:t>семинаров</a:t>
            </a:r>
            <a:r>
              <a:rPr lang="ru-RU" altLang="ru-RU" b="1" dirty="0">
                <a:solidFill>
                  <a:srgbClr val="00B050"/>
                </a:solidFill>
              </a:rPr>
              <a:t>, </a:t>
            </a:r>
            <a:r>
              <a:rPr lang="ru-RU" altLang="ru-RU" b="1" dirty="0">
                <a:solidFill>
                  <a:srgbClr val="FF0000"/>
                </a:solidFill>
              </a:rPr>
              <a:t>педагогических советов  </a:t>
            </a:r>
            <a:r>
              <a:rPr lang="ru-RU" altLang="ru-RU" b="1" dirty="0">
                <a:solidFill>
                  <a:srgbClr val="00B050"/>
                </a:solidFill>
              </a:rPr>
              <a:t>в образовательных организациях;</a:t>
            </a:r>
          </a:p>
          <a:p>
            <a:pPr algn="just"/>
            <a:r>
              <a:rPr lang="ru-RU" altLang="ru-RU" b="1" dirty="0">
                <a:solidFill>
                  <a:srgbClr val="00B050"/>
                </a:solidFill>
              </a:rPr>
              <a:t>совершенствование методов обучения и воспитания и продуктивного использования </a:t>
            </a:r>
            <a:r>
              <a:rPr lang="ru-RU" altLang="ru-RU" b="1" dirty="0">
                <a:solidFill>
                  <a:srgbClr val="FF0000"/>
                </a:solidFill>
              </a:rPr>
              <a:t>новых образовательных технологий</a:t>
            </a:r>
            <a:r>
              <a:rPr lang="ru-RU" altLang="ru-RU" b="1" dirty="0">
                <a:solidFill>
                  <a:srgbClr val="00B050"/>
                </a:solidFill>
              </a:rPr>
              <a:t>, </a:t>
            </a:r>
            <a:r>
              <a:rPr lang="ru-RU" altLang="ru-RU" b="1" dirty="0">
                <a:solidFill>
                  <a:srgbClr val="FF0000"/>
                </a:solidFill>
              </a:rPr>
              <a:t>транслирования</a:t>
            </a:r>
            <a:r>
              <a:rPr lang="ru-RU" altLang="ru-RU" b="1" dirty="0">
                <a:solidFill>
                  <a:srgbClr val="00B050"/>
                </a:solidFill>
              </a:rPr>
              <a:t> в педагогических коллективах </a:t>
            </a:r>
            <a:r>
              <a:rPr lang="ru-RU" altLang="ru-RU" b="1" dirty="0">
                <a:solidFill>
                  <a:srgbClr val="FF0000"/>
                </a:solidFill>
              </a:rPr>
              <a:t>опыта</a:t>
            </a:r>
            <a:r>
              <a:rPr lang="ru-RU" altLang="ru-RU" b="1" dirty="0">
                <a:solidFill>
                  <a:srgbClr val="00B050"/>
                </a:solidFill>
              </a:rPr>
              <a:t> практических результатов своей профессиональной деятельности, в том числе </a:t>
            </a:r>
            <a:r>
              <a:rPr lang="ru-RU" altLang="ru-RU" b="1" dirty="0">
                <a:solidFill>
                  <a:srgbClr val="FF0000"/>
                </a:solidFill>
              </a:rPr>
              <a:t>экспериментальной и инновационной </a:t>
            </a:r>
            <a:r>
              <a:rPr lang="ru-RU" altLang="ru-RU" b="1" dirty="0">
                <a:solidFill>
                  <a:srgbClr val="00B050"/>
                </a:solidFill>
              </a:rPr>
              <a:t>деятельности.</a:t>
            </a:r>
          </a:p>
          <a:p>
            <a:pPr algn="just"/>
            <a:r>
              <a:rPr lang="ru-RU" altLang="ru-RU" sz="2000" b="1" dirty="0" smtClean="0">
                <a:solidFill>
                  <a:srgbClr val="002060"/>
                </a:solidFill>
              </a:rPr>
              <a:t>       Это </a:t>
            </a:r>
            <a:r>
              <a:rPr lang="ru-RU" altLang="ru-RU" sz="2000" b="1" dirty="0">
                <a:solidFill>
                  <a:srgbClr val="002060"/>
                </a:solidFill>
              </a:rPr>
              <a:t>должно способствовать </a:t>
            </a:r>
            <a:r>
              <a:rPr lang="ru-RU" altLang="ru-RU" sz="2000" b="1" dirty="0">
                <a:solidFill>
                  <a:srgbClr val="FF0000"/>
                </a:solidFill>
              </a:rPr>
              <a:t>повышению качества образования,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профессиональному </a:t>
            </a:r>
            <a:r>
              <a:rPr lang="ru-RU" altLang="ru-RU" sz="2000" b="1" dirty="0">
                <a:solidFill>
                  <a:srgbClr val="FF0000"/>
                </a:solidFill>
              </a:rPr>
              <a:t>росту </a:t>
            </a:r>
            <a:r>
              <a:rPr lang="ru-RU" altLang="ru-RU" sz="2000" b="1" dirty="0">
                <a:solidFill>
                  <a:srgbClr val="002060"/>
                </a:solidFill>
              </a:rPr>
              <a:t>педагогических кадров Республики Татарстан. </a:t>
            </a:r>
          </a:p>
        </p:txBody>
      </p:sp>
    </p:spTree>
    <p:extLst>
      <p:ext uri="{BB962C8B-B14F-4D97-AF65-F5344CB8AC3E}">
        <p14:creationId xmlns:p14="http://schemas.microsoft.com/office/powerpoint/2010/main" val="2124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21980</TotalTime>
  <Words>1738</Words>
  <Application>Microsoft Office PowerPoint</Application>
  <PresentationFormat>Экран (4:3)</PresentationFormat>
  <Paragraphs>352</Paragraphs>
  <Slides>34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Arial Narrow</vt:lpstr>
      <vt:lpstr>Calibri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Федеральный Закон  «Об образовании в Российской Федерации»  Статья 49. Аттестация педагогических работников  п. 1: аттестация педагогических работников проводится  на основе оценки их профессиональной деятельности            п. 2 : аттестация педагогических работников на СЗД проводится АК, самостоятельно формируемыми организациями п. 3 : аттестация педагогических работников на 1, высшую категорию проводится  уполномоченными органами государственной власти субъектов Российской Федерации п. 4 : порядок проведения аттестации педагогических работников устанавливается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 </vt:lpstr>
      <vt:lpstr>Закон Республики Татарстан  от 22 июля 2013 г. № 68-ЗРТ  "Об образовании"  </vt:lpstr>
      <vt:lpstr>       Закон Республики Татарстан  от 6 июля 2016 г. № 54-ЗРТ  "О внесении изменений в Закон Республики Татарстан "Об образовании"  </vt:lpstr>
      <vt:lpstr>Закон Республики Татарстан  от 6 июля 2016 г. № 54-ЗРТ  "О внесении изменений в Закон Республики Татарстан  "Об образовании"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процедур аттестации</vt:lpstr>
      <vt:lpstr>Презентация PowerPoint</vt:lpstr>
      <vt:lpstr>Презентация PowerPoint</vt:lpstr>
      <vt:lpstr>Презентация PowerPoint</vt:lpstr>
      <vt:lpstr>КОМПЬЮТЕРНОЕ ТЕСТИРОВАНИЕ ТАКЖЕ НА ПОРТАЛЕ edu.tatar.ru </vt:lpstr>
      <vt:lpstr>КОМПЬЮТЕРНОЕ ТЕСТИРОВАНИЕ ТАКЖЕ НА ПОРТАЛЕ edu.tatar.ru </vt:lpstr>
      <vt:lpstr>Документы на категорию: </vt:lpstr>
      <vt:lpstr>Документальное подтверждение высшей категории </vt:lpstr>
      <vt:lpstr>ТИПИЧНЫЕ ОШИБКИ: (Интерфейс  педагога)</vt:lpstr>
      <vt:lpstr>       2 эксперта : внутренний и внешний</vt:lpstr>
      <vt:lpstr>Презентация PowerPoint</vt:lpstr>
      <vt:lpstr>Презентация PowerPoint</vt:lpstr>
      <vt:lpstr>Презентация PowerPoint</vt:lpstr>
      <vt:lpstr>План-график педагогической аттестации  на 2018/2019 учебный год</vt:lpstr>
      <vt:lpstr>С НАСТУПАЮЩИМ ДНЕМ УЧИТЕЛЯ!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образования г. Набережные Челны</dc:title>
  <dc:creator>Vladimir</dc:creator>
  <cp:lastModifiedBy>Пользователь Windows</cp:lastModifiedBy>
  <cp:revision>1067</cp:revision>
  <cp:lastPrinted>2015-09-22T15:26:02Z</cp:lastPrinted>
  <dcterms:created xsi:type="dcterms:W3CDTF">2013-02-06T07:02:31Z</dcterms:created>
  <dcterms:modified xsi:type="dcterms:W3CDTF">2018-09-26T05:01:15Z</dcterms:modified>
</cp:coreProperties>
</file>